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Default Extension="wdp" ContentType="image/vnd.ms-photo"/>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 id="2147483680" r:id="rId2"/>
  </p:sldMasterIdLst>
  <p:notesMasterIdLst>
    <p:notesMasterId r:id="rId38"/>
  </p:notesMasterIdLst>
  <p:handoutMasterIdLst>
    <p:handoutMasterId r:id="rId39"/>
  </p:handoutMasterIdLst>
  <p:sldIdLst>
    <p:sldId id="264" r:id="rId3"/>
    <p:sldId id="272" r:id="rId4"/>
    <p:sldId id="277" r:id="rId5"/>
    <p:sldId id="316" r:id="rId6"/>
    <p:sldId id="281" r:id="rId7"/>
    <p:sldId id="279" r:id="rId8"/>
    <p:sldId id="259" r:id="rId9"/>
    <p:sldId id="283" r:id="rId10"/>
    <p:sldId id="298" r:id="rId11"/>
    <p:sldId id="299" r:id="rId12"/>
    <p:sldId id="273" r:id="rId13"/>
    <p:sldId id="274" r:id="rId14"/>
    <p:sldId id="275" r:id="rId15"/>
    <p:sldId id="278" r:id="rId16"/>
    <p:sldId id="262" r:id="rId17"/>
    <p:sldId id="308" r:id="rId18"/>
    <p:sldId id="314" r:id="rId19"/>
    <p:sldId id="315" r:id="rId20"/>
    <p:sldId id="270" r:id="rId21"/>
    <p:sldId id="280" r:id="rId22"/>
    <p:sldId id="302" r:id="rId23"/>
    <p:sldId id="301" r:id="rId24"/>
    <p:sldId id="313" r:id="rId25"/>
    <p:sldId id="303" r:id="rId26"/>
    <p:sldId id="267" r:id="rId27"/>
    <p:sldId id="289" r:id="rId28"/>
    <p:sldId id="290" r:id="rId29"/>
    <p:sldId id="291" r:id="rId30"/>
    <p:sldId id="292" r:id="rId31"/>
    <p:sldId id="293" r:id="rId32"/>
    <p:sldId id="294" r:id="rId33"/>
    <p:sldId id="295" r:id="rId34"/>
    <p:sldId id="296" r:id="rId35"/>
    <p:sldId id="297" r:id="rId36"/>
    <p:sldId id="266" r:id="rId3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77931" autoAdjust="0"/>
  </p:normalViewPr>
  <p:slideViewPr>
    <p:cSldViewPr>
      <p:cViewPr varScale="1">
        <p:scale>
          <a:sx n="67" d="100"/>
          <a:sy n="67" d="100"/>
        </p:scale>
        <p:origin x="-1380" y="-108"/>
      </p:cViewPr>
      <p:guideLst>
        <p:guide orient="horz" pos="2160"/>
        <p:guide pos="2880"/>
      </p:guideLst>
    </p:cSldViewPr>
  </p:slideViewPr>
  <p:outlineViewPr>
    <p:cViewPr>
      <p:scale>
        <a:sx n="33" d="100"/>
        <a:sy n="33" d="100"/>
      </p:scale>
      <p:origin x="0" y="11082"/>
    </p:cViewPr>
  </p:outlineViewPr>
  <p:notesTextViewPr>
    <p:cViewPr>
      <p:scale>
        <a:sx n="100" d="100"/>
        <a:sy n="100" d="100"/>
      </p:scale>
      <p:origin x="0" y="0"/>
    </p:cViewPr>
  </p:notesTextViewPr>
  <p:notesViewPr>
    <p:cSldViewPr>
      <p:cViewPr varScale="1">
        <p:scale>
          <a:sx n="84" d="100"/>
          <a:sy n="84" d="100"/>
        </p:scale>
        <p:origin x="-3768" y="-84"/>
      </p:cViewPr>
      <p:guideLst>
        <p:guide orient="horz" pos="2928"/>
        <p:guide pos="2208"/>
      </p:guideLst>
    </p:cSldViewPr>
  </p:notesViewPr>
  <p:gridSpacing cx="93633925" cy="9363392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9F056C-6534-4310-A57C-880DFFEC9A0E}"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133B686F-FC81-4508-9312-3ACAF38F9EC6}">
      <dgm:prSet phldrT="[Text]"/>
      <dgm:spPr/>
      <dgm:t>
        <a:bodyPr/>
        <a:lstStyle/>
        <a:p>
          <a:r>
            <a:rPr lang="en-US" dirty="0" smtClean="0"/>
            <a:t>Apply</a:t>
          </a:r>
          <a:endParaRPr lang="en-US" dirty="0"/>
        </a:p>
      </dgm:t>
    </dgm:pt>
    <dgm:pt modelId="{7867CE92-A4FE-4CDF-BC79-AC333AA3E0A6}" type="parTrans" cxnId="{35E96AC4-EDC8-4555-ACBB-AD9387B85C4F}">
      <dgm:prSet/>
      <dgm:spPr/>
      <dgm:t>
        <a:bodyPr/>
        <a:lstStyle/>
        <a:p>
          <a:endParaRPr lang="en-US"/>
        </a:p>
      </dgm:t>
    </dgm:pt>
    <dgm:pt modelId="{91BE4ECE-D58D-4B9D-B40E-B7386B1E5B01}" type="sibTrans" cxnId="{35E96AC4-EDC8-4555-ACBB-AD9387B85C4F}">
      <dgm:prSet/>
      <dgm:spPr>
        <a:solidFill>
          <a:schemeClr val="accent3">
            <a:alpha val="90000"/>
          </a:schemeClr>
        </a:solidFill>
        <a:ln>
          <a:solidFill>
            <a:schemeClr val="accent3">
              <a:alpha val="90000"/>
            </a:schemeClr>
          </a:solidFill>
        </a:ln>
      </dgm:spPr>
      <dgm:t>
        <a:bodyPr/>
        <a:lstStyle/>
        <a:p>
          <a:endParaRPr lang="en-US"/>
        </a:p>
      </dgm:t>
    </dgm:pt>
    <dgm:pt modelId="{773CE3AE-829C-450C-8B70-A537449AED21}">
      <dgm:prSet phldrT="[Text]"/>
      <dgm:spPr>
        <a:solidFill>
          <a:schemeClr val="accent5"/>
        </a:solidFill>
      </dgm:spPr>
      <dgm:t>
        <a:bodyPr/>
        <a:lstStyle/>
        <a:p>
          <a:r>
            <a:rPr lang="en-US" dirty="0" smtClean="0"/>
            <a:t>Sign contract</a:t>
          </a:r>
          <a:endParaRPr lang="en-US" dirty="0"/>
        </a:p>
      </dgm:t>
    </dgm:pt>
    <dgm:pt modelId="{B59F3F16-7182-4DBA-8BE4-0A2E381AE09B}" type="parTrans" cxnId="{A70B4EA3-1E47-4C06-A093-FFAB9B70DE10}">
      <dgm:prSet/>
      <dgm:spPr/>
      <dgm:t>
        <a:bodyPr/>
        <a:lstStyle/>
        <a:p>
          <a:endParaRPr lang="en-US"/>
        </a:p>
      </dgm:t>
    </dgm:pt>
    <dgm:pt modelId="{3C2D0AB7-135E-4D81-8E8E-E4579F6024BD}" type="sibTrans" cxnId="{A70B4EA3-1E47-4C06-A093-FFAB9B70DE10}">
      <dgm:prSet/>
      <dgm:spPr>
        <a:solidFill>
          <a:schemeClr val="accent3">
            <a:alpha val="90000"/>
          </a:schemeClr>
        </a:solidFill>
        <a:ln>
          <a:solidFill>
            <a:schemeClr val="accent3"/>
          </a:solidFill>
        </a:ln>
      </dgm:spPr>
      <dgm:t>
        <a:bodyPr/>
        <a:lstStyle/>
        <a:p>
          <a:endParaRPr lang="en-US"/>
        </a:p>
      </dgm:t>
    </dgm:pt>
    <dgm:pt modelId="{B0E2B994-51F3-4FE6-9DE9-785DB4DBAEF6}">
      <dgm:prSet phldrT="[Text]"/>
      <dgm:spPr>
        <a:solidFill>
          <a:schemeClr val="accent4"/>
        </a:solidFill>
      </dgm:spPr>
      <dgm:t>
        <a:bodyPr/>
        <a:lstStyle/>
        <a:p>
          <a:r>
            <a:rPr lang="en-US" dirty="0" smtClean="0"/>
            <a:t>Get trained </a:t>
          </a:r>
          <a:endParaRPr lang="en-US" dirty="0"/>
        </a:p>
      </dgm:t>
    </dgm:pt>
    <dgm:pt modelId="{CA9BF433-7C7F-4D16-9F97-9B31EDF7E3D9}" type="parTrans" cxnId="{48CEB0EA-A9AF-48B3-9B5C-3C1329304750}">
      <dgm:prSet/>
      <dgm:spPr/>
      <dgm:t>
        <a:bodyPr/>
        <a:lstStyle/>
        <a:p>
          <a:endParaRPr lang="en-US"/>
        </a:p>
      </dgm:t>
    </dgm:pt>
    <dgm:pt modelId="{A733EDCC-63C2-43F1-B341-0A58E6C7F629}" type="sibTrans" cxnId="{48CEB0EA-A9AF-48B3-9B5C-3C1329304750}">
      <dgm:prSet/>
      <dgm:spPr>
        <a:solidFill>
          <a:schemeClr val="accent3">
            <a:alpha val="90000"/>
          </a:schemeClr>
        </a:solidFill>
        <a:ln>
          <a:solidFill>
            <a:schemeClr val="accent3">
              <a:alpha val="90000"/>
            </a:schemeClr>
          </a:solidFill>
        </a:ln>
      </dgm:spPr>
      <dgm:t>
        <a:bodyPr/>
        <a:lstStyle/>
        <a:p>
          <a:endParaRPr lang="en-US"/>
        </a:p>
      </dgm:t>
    </dgm:pt>
    <dgm:pt modelId="{C07C1ECE-C65F-4DED-9E3C-7893802C9533}">
      <dgm:prSet phldrT="[Text]" custT="1"/>
      <dgm:spPr>
        <a:solidFill>
          <a:schemeClr val="accent1"/>
        </a:solidFill>
      </dgm:spPr>
      <dgm:t>
        <a:bodyPr/>
        <a:lstStyle/>
        <a:p>
          <a:r>
            <a:rPr lang="en-US" sz="3200" dirty="0" smtClean="0"/>
            <a:t>Increase PA in class</a:t>
          </a:r>
          <a:endParaRPr lang="en-US" sz="3200" dirty="0"/>
        </a:p>
      </dgm:t>
    </dgm:pt>
    <dgm:pt modelId="{04557D97-9B4E-48F9-B71C-5FA17927C761}" type="parTrans" cxnId="{F3BE2252-8BF2-48FD-8D47-61E19AABF6EB}">
      <dgm:prSet/>
      <dgm:spPr/>
      <dgm:t>
        <a:bodyPr/>
        <a:lstStyle/>
        <a:p>
          <a:endParaRPr lang="en-US"/>
        </a:p>
      </dgm:t>
    </dgm:pt>
    <dgm:pt modelId="{F0CD8EBE-AA12-4252-A2D4-C4F600D4E7AB}" type="sibTrans" cxnId="{F3BE2252-8BF2-48FD-8D47-61E19AABF6EB}">
      <dgm:prSet/>
      <dgm:spPr/>
      <dgm:t>
        <a:bodyPr/>
        <a:lstStyle/>
        <a:p>
          <a:endParaRPr lang="en-US"/>
        </a:p>
      </dgm:t>
    </dgm:pt>
    <dgm:pt modelId="{B6D948BD-3079-4937-8019-EAE5F4DECB53}" type="pres">
      <dgm:prSet presAssocID="{2C9F056C-6534-4310-A57C-880DFFEC9A0E}" presName="outerComposite" presStyleCnt="0">
        <dgm:presLayoutVars>
          <dgm:chMax val="5"/>
          <dgm:dir/>
          <dgm:resizeHandles val="exact"/>
        </dgm:presLayoutVars>
      </dgm:prSet>
      <dgm:spPr/>
      <dgm:t>
        <a:bodyPr/>
        <a:lstStyle/>
        <a:p>
          <a:endParaRPr lang="en-US"/>
        </a:p>
      </dgm:t>
    </dgm:pt>
    <dgm:pt modelId="{AD307FDC-CC82-464B-B64F-24ED80D83CE4}" type="pres">
      <dgm:prSet presAssocID="{2C9F056C-6534-4310-A57C-880DFFEC9A0E}" presName="dummyMaxCanvas" presStyleCnt="0">
        <dgm:presLayoutVars/>
      </dgm:prSet>
      <dgm:spPr/>
    </dgm:pt>
    <dgm:pt modelId="{390BE01E-6B39-43B1-B044-BA5BC532494E}" type="pres">
      <dgm:prSet presAssocID="{2C9F056C-6534-4310-A57C-880DFFEC9A0E}" presName="FourNodes_1" presStyleLbl="node1" presStyleIdx="0" presStyleCnt="4">
        <dgm:presLayoutVars>
          <dgm:bulletEnabled val="1"/>
        </dgm:presLayoutVars>
      </dgm:prSet>
      <dgm:spPr/>
      <dgm:t>
        <a:bodyPr/>
        <a:lstStyle/>
        <a:p>
          <a:endParaRPr lang="en-US"/>
        </a:p>
      </dgm:t>
    </dgm:pt>
    <dgm:pt modelId="{3C319537-519A-4CF3-977E-887CF1FD508A}" type="pres">
      <dgm:prSet presAssocID="{2C9F056C-6534-4310-A57C-880DFFEC9A0E}" presName="FourNodes_2" presStyleLbl="node1" presStyleIdx="1" presStyleCnt="4">
        <dgm:presLayoutVars>
          <dgm:bulletEnabled val="1"/>
        </dgm:presLayoutVars>
      </dgm:prSet>
      <dgm:spPr/>
      <dgm:t>
        <a:bodyPr/>
        <a:lstStyle/>
        <a:p>
          <a:endParaRPr lang="en-US"/>
        </a:p>
      </dgm:t>
    </dgm:pt>
    <dgm:pt modelId="{CB134280-1803-41FE-9D8A-1DEF2968F15B}" type="pres">
      <dgm:prSet presAssocID="{2C9F056C-6534-4310-A57C-880DFFEC9A0E}" presName="FourNodes_3" presStyleLbl="node1" presStyleIdx="2" presStyleCnt="4">
        <dgm:presLayoutVars>
          <dgm:bulletEnabled val="1"/>
        </dgm:presLayoutVars>
      </dgm:prSet>
      <dgm:spPr/>
      <dgm:t>
        <a:bodyPr/>
        <a:lstStyle/>
        <a:p>
          <a:endParaRPr lang="en-US"/>
        </a:p>
      </dgm:t>
    </dgm:pt>
    <dgm:pt modelId="{4AB05934-5F2E-4B4E-B32B-231FF1CC0726}" type="pres">
      <dgm:prSet presAssocID="{2C9F056C-6534-4310-A57C-880DFFEC9A0E}" presName="FourNodes_4" presStyleLbl="node1" presStyleIdx="3" presStyleCnt="4">
        <dgm:presLayoutVars>
          <dgm:bulletEnabled val="1"/>
        </dgm:presLayoutVars>
      </dgm:prSet>
      <dgm:spPr/>
      <dgm:t>
        <a:bodyPr/>
        <a:lstStyle/>
        <a:p>
          <a:endParaRPr lang="en-US"/>
        </a:p>
      </dgm:t>
    </dgm:pt>
    <dgm:pt modelId="{940FB5BF-BBC2-4DB8-8BB0-8D8D17758AC1}" type="pres">
      <dgm:prSet presAssocID="{2C9F056C-6534-4310-A57C-880DFFEC9A0E}" presName="FourConn_1-2" presStyleLbl="fgAccFollowNode1" presStyleIdx="0" presStyleCnt="3">
        <dgm:presLayoutVars>
          <dgm:bulletEnabled val="1"/>
        </dgm:presLayoutVars>
      </dgm:prSet>
      <dgm:spPr/>
      <dgm:t>
        <a:bodyPr/>
        <a:lstStyle/>
        <a:p>
          <a:endParaRPr lang="en-US"/>
        </a:p>
      </dgm:t>
    </dgm:pt>
    <dgm:pt modelId="{566D9AC3-8BAA-48D4-8F55-A65F8EC4EEDE}" type="pres">
      <dgm:prSet presAssocID="{2C9F056C-6534-4310-A57C-880DFFEC9A0E}" presName="FourConn_2-3" presStyleLbl="fgAccFollowNode1" presStyleIdx="1" presStyleCnt="3">
        <dgm:presLayoutVars>
          <dgm:bulletEnabled val="1"/>
        </dgm:presLayoutVars>
      </dgm:prSet>
      <dgm:spPr/>
      <dgm:t>
        <a:bodyPr/>
        <a:lstStyle/>
        <a:p>
          <a:endParaRPr lang="en-US"/>
        </a:p>
      </dgm:t>
    </dgm:pt>
    <dgm:pt modelId="{B9F2C6A1-E36C-4D57-8290-023E8C11B34C}" type="pres">
      <dgm:prSet presAssocID="{2C9F056C-6534-4310-A57C-880DFFEC9A0E}" presName="FourConn_3-4" presStyleLbl="fgAccFollowNode1" presStyleIdx="2" presStyleCnt="3">
        <dgm:presLayoutVars>
          <dgm:bulletEnabled val="1"/>
        </dgm:presLayoutVars>
      </dgm:prSet>
      <dgm:spPr/>
      <dgm:t>
        <a:bodyPr/>
        <a:lstStyle/>
        <a:p>
          <a:endParaRPr lang="en-US"/>
        </a:p>
      </dgm:t>
    </dgm:pt>
    <dgm:pt modelId="{452CABED-AF65-47B0-933E-6B4363876798}" type="pres">
      <dgm:prSet presAssocID="{2C9F056C-6534-4310-A57C-880DFFEC9A0E}" presName="FourNodes_1_text" presStyleLbl="node1" presStyleIdx="3" presStyleCnt="4">
        <dgm:presLayoutVars>
          <dgm:bulletEnabled val="1"/>
        </dgm:presLayoutVars>
      </dgm:prSet>
      <dgm:spPr/>
      <dgm:t>
        <a:bodyPr/>
        <a:lstStyle/>
        <a:p>
          <a:endParaRPr lang="en-US"/>
        </a:p>
      </dgm:t>
    </dgm:pt>
    <dgm:pt modelId="{8CCC24E7-791D-4B67-9D39-548E3F94B714}" type="pres">
      <dgm:prSet presAssocID="{2C9F056C-6534-4310-A57C-880DFFEC9A0E}" presName="FourNodes_2_text" presStyleLbl="node1" presStyleIdx="3" presStyleCnt="4">
        <dgm:presLayoutVars>
          <dgm:bulletEnabled val="1"/>
        </dgm:presLayoutVars>
      </dgm:prSet>
      <dgm:spPr/>
      <dgm:t>
        <a:bodyPr/>
        <a:lstStyle/>
        <a:p>
          <a:endParaRPr lang="en-US"/>
        </a:p>
      </dgm:t>
    </dgm:pt>
    <dgm:pt modelId="{6FBB2BB6-E3CD-4624-9BA7-CCDFF7632133}" type="pres">
      <dgm:prSet presAssocID="{2C9F056C-6534-4310-A57C-880DFFEC9A0E}" presName="FourNodes_3_text" presStyleLbl="node1" presStyleIdx="3" presStyleCnt="4">
        <dgm:presLayoutVars>
          <dgm:bulletEnabled val="1"/>
        </dgm:presLayoutVars>
      </dgm:prSet>
      <dgm:spPr/>
      <dgm:t>
        <a:bodyPr/>
        <a:lstStyle/>
        <a:p>
          <a:endParaRPr lang="en-US"/>
        </a:p>
      </dgm:t>
    </dgm:pt>
    <dgm:pt modelId="{E7E0BBDB-F474-481D-B9B8-A07CD6FB0DFB}" type="pres">
      <dgm:prSet presAssocID="{2C9F056C-6534-4310-A57C-880DFFEC9A0E}" presName="FourNodes_4_text" presStyleLbl="node1" presStyleIdx="3" presStyleCnt="4">
        <dgm:presLayoutVars>
          <dgm:bulletEnabled val="1"/>
        </dgm:presLayoutVars>
      </dgm:prSet>
      <dgm:spPr/>
      <dgm:t>
        <a:bodyPr/>
        <a:lstStyle/>
        <a:p>
          <a:endParaRPr lang="en-US"/>
        </a:p>
      </dgm:t>
    </dgm:pt>
  </dgm:ptLst>
  <dgm:cxnLst>
    <dgm:cxn modelId="{A70B4EA3-1E47-4C06-A093-FFAB9B70DE10}" srcId="{2C9F056C-6534-4310-A57C-880DFFEC9A0E}" destId="{773CE3AE-829C-450C-8B70-A537449AED21}" srcOrd="1" destOrd="0" parTransId="{B59F3F16-7182-4DBA-8BE4-0A2E381AE09B}" sibTransId="{3C2D0AB7-135E-4D81-8E8E-E4579F6024BD}"/>
    <dgm:cxn modelId="{88F20DE2-FE6D-4DD9-97F2-558028B2A247}" type="presOf" srcId="{B0E2B994-51F3-4FE6-9DE9-785DB4DBAEF6}" destId="{6FBB2BB6-E3CD-4624-9BA7-CCDFF7632133}" srcOrd="1" destOrd="0" presId="urn:microsoft.com/office/officeart/2005/8/layout/vProcess5"/>
    <dgm:cxn modelId="{B65F5D94-4B5A-4351-8673-10094393C5A1}" type="presOf" srcId="{A733EDCC-63C2-43F1-B341-0A58E6C7F629}" destId="{B9F2C6A1-E36C-4D57-8290-023E8C11B34C}" srcOrd="0" destOrd="0" presId="urn:microsoft.com/office/officeart/2005/8/layout/vProcess5"/>
    <dgm:cxn modelId="{85DEC947-0EB2-4274-A829-964176FA464C}" type="presOf" srcId="{773CE3AE-829C-450C-8B70-A537449AED21}" destId="{3C319537-519A-4CF3-977E-887CF1FD508A}" srcOrd="0" destOrd="0" presId="urn:microsoft.com/office/officeart/2005/8/layout/vProcess5"/>
    <dgm:cxn modelId="{48CEB0EA-A9AF-48B3-9B5C-3C1329304750}" srcId="{2C9F056C-6534-4310-A57C-880DFFEC9A0E}" destId="{B0E2B994-51F3-4FE6-9DE9-785DB4DBAEF6}" srcOrd="2" destOrd="0" parTransId="{CA9BF433-7C7F-4D16-9F97-9B31EDF7E3D9}" sibTransId="{A733EDCC-63C2-43F1-B341-0A58E6C7F629}"/>
    <dgm:cxn modelId="{48CF8972-8D6B-42A3-B744-979F08FD8610}" type="presOf" srcId="{3C2D0AB7-135E-4D81-8E8E-E4579F6024BD}" destId="{566D9AC3-8BAA-48D4-8F55-A65F8EC4EEDE}" srcOrd="0" destOrd="0" presId="urn:microsoft.com/office/officeart/2005/8/layout/vProcess5"/>
    <dgm:cxn modelId="{3D44AE59-41FD-47CC-BE48-8E53D74B55D4}" type="presOf" srcId="{2C9F056C-6534-4310-A57C-880DFFEC9A0E}" destId="{B6D948BD-3079-4937-8019-EAE5F4DECB53}" srcOrd="0" destOrd="0" presId="urn:microsoft.com/office/officeart/2005/8/layout/vProcess5"/>
    <dgm:cxn modelId="{3BF5D027-EB4A-4F99-960B-E5880C263468}" type="presOf" srcId="{133B686F-FC81-4508-9312-3ACAF38F9EC6}" destId="{390BE01E-6B39-43B1-B044-BA5BC532494E}" srcOrd="0" destOrd="0" presId="urn:microsoft.com/office/officeart/2005/8/layout/vProcess5"/>
    <dgm:cxn modelId="{443B977B-8834-49ED-A402-D435925E3C22}" type="presOf" srcId="{C07C1ECE-C65F-4DED-9E3C-7893802C9533}" destId="{E7E0BBDB-F474-481D-B9B8-A07CD6FB0DFB}" srcOrd="1" destOrd="0" presId="urn:microsoft.com/office/officeart/2005/8/layout/vProcess5"/>
    <dgm:cxn modelId="{B46989BD-7B85-4ECB-91D0-1194DB774A59}" type="presOf" srcId="{91BE4ECE-D58D-4B9D-B40E-B7386B1E5B01}" destId="{940FB5BF-BBC2-4DB8-8BB0-8D8D17758AC1}" srcOrd="0" destOrd="0" presId="urn:microsoft.com/office/officeart/2005/8/layout/vProcess5"/>
    <dgm:cxn modelId="{FE9B0B1B-F28F-4D6D-88BF-AA3B1C516BC0}" type="presOf" srcId="{B0E2B994-51F3-4FE6-9DE9-785DB4DBAEF6}" destId="{CB134280-1803-41FE-9D8A-1DEF2968F15B}" srcOrd="0" destOrd="0" presId="urn:microsoft.com/office/officeart/2005/8/layout/vProcess5"/>
    <dgm:cxn modelId="{7A0CAD13-AA6F-450E-B64B-46C1B4C7B3BD}" type="presOf" srcId="{773CE3AE-829C-450C-8B70-A537449AED21}" destId="{8CCC24E7-791D-4B67-9D39-548E3F94B714}" srcOrd="1" destOrd="0" presId="urn:microsoft.com/office/officeart/2005/8/layout/vProcess5"/>
    <dgm:cxn modelId="{F3BE2252-8BF2-48FD-8D47-61E19AABF6EB}" srcId="{2C9F056C-6534-4310-A57C-880DFFEC9A0E}" destId="{C07C1ECE-C65F-4DED-9E3C-7893802C9533}" srcOrd="3" destOrd="0" parTransId="{04557D97-9B4E-48F9-B71C-5FA17927C761}" sibTransId="{F0CD8EBE-AA12-4252-A2D4-C4F600D4E7AB}"/>
    <dgm:cxn modelId="{35E96AC4-EDC8-4555-ACBB-AD9387B85C4F}" srcId="{2C9F056C-6534-4310-A57C-880DFFEC9A0E}" destId="{133B686F-FC81-4508-9312-3ACAF38F9EC6}" srcOrd="0" destOrd="0" parTransId="{7867CE92-A4FE-4CDF-BC79-AC333AA3E0A6}" sibTransId="{91BE4ECE-D58D-4B9D-B40E-B7386B1E5B01}"/>
    <dgm:cxn modelId="{5CBE1D5C-B5BE-46DC-AF13-CF91E6B8E200}" type="presOf" srcId="{C07C1ECE-C65F-4DED-9E3C-7893802C9533}" destId="{4AB05934-5F2E-4B4E-B32B-231FF1CC0726}" srcOrd="0" destOrd="0" presId="urn:microsoft.com/office/officeart/2005/8/layout/vProcess5"/>
    <dgm:cxn modelId="{A0D4C465-9BAF-41A9-95F0-93F8828F331D}" type="presOf" srcId="{133B686F-FC81-4508-9312-3ACAF38F9EC6}" destId="{452CABED-AF65-47B0-933E-6B4363876798}" srcOrd="1" destOrd="0" presId="urn:microsoft.com/office/officeart/2005/8/layout/vProcess5"/>
    <dgm:cxn modelId="{88D49133-4CB0-4C03-9316-08F3A0B326D5}" type="presParOf" srcId="{B6D948BD-3079-4937-8019-EAE5F4DECB53}" destId="{AD307FDC-CC82-464B-B64F-24ED80D83CE4}" srcOrd="0" destOrd="0" presId="urn:microsoft.com/office/officeart/2005/8/layout/vProcess5"/>
    <dgm:cxn modelId="{0B6E8457-5323-4230-8E31-52B8020441B4}" type="presParOf" srcId="{B6D948BD-3079-4937-8019-EAE5F4DECB53}" destId="{390BE01E-6B39-43B1-B044-BA5BC532494E}" srcOrd="1" destOrd="0" presId="urn:microsoft.com/office/officeart/2005/8/layout/vProcess5"/>
    <dgm:cxn modelId="{5BFA50BC-9A57-4198-B81A-265F14B98C4B}" type="presParOf" srcId="{B6D948BD-3079-4937-8019-EAE5F4DECB53}" destId="{3C319537-519A-4CF3-977E-887CF1FD508A}" srcOrd="2" destOrd="0" presId="urn:microsoft.com/office/officeart/2005/8/layout/vProcess5"/>
    <dgm:cxn modelId="{C7111E56-6F30-4B23-A824-211D5F4E252A}" type="presParOf" srcId="{B6D948BD-3079-4937-8019-EAE5F4DECB53}" destId="{CB134280-1803-41FE-9D8A-1DEF2968F15B}" srcOrd="3" destOrd="0" presId="urn:microsoft.com/office/officeart/2005/8/layout/vProcess5"/>
    <dgm:cxn modelId="{86A0E1B1-A644-4787-87E1-BD6EA0E4DFB3}" type="presParOf" srcId="{B6D948BD-3079-4937-8019-EAE5F4DECB53}" destId="{4AB05934-5F2E-4B4E-B32B-231FF1CC0726}" srcOrd="4" destOrd="0" presId="urn:microsoft.com/office/officeart/2005/8/layout/vProcess5"/>
    <dgm:cxn modelId="{04CE1172-DF4F-49A5-A080-79ACACA07185}" type="presParOf" srcId="{B6D948BD-3079-4937-8019-EAE5F4DECB53}" destId="{940FB5BF-BBC2-4DB8-8BB0-8D8D17758AC1}" srcOrd="5" destOrd="0" presId="urn:microsoft.com/office/officeart/2005/8/layout/vProcess5"/>
    <dgm:cxn modelId="{DD698BBC-6875-41BB-84C2-2B3B33EA46D3}" type="presParOf" srcId="{B6D948BD-3079-4937-8019-EAE5F4DECB53}" destId="{566D9AC3-8BAA-48D4-8F55-A65F8EC4EEDE}" srcOrd="6" destOrd="0" presId="urn:microsoft.com/office/officeart/2005/8/layout/vProcess5"/>
    <dgm:cxn modelId="{7D246E6D-0E3E-4EBA-85CA-E637C5A70833}" type="presParOf" srcId="{B6D948BD-3079-4937-8019-EAE5F4DECB53}" destId="{B9F2C6A1-E36C-4D57-8290-023E8C11B34C}" srcOrd="7" destOrd="0" presId="urn:microsoft.com/office/officeart/2005/8/layout/vProcess5"/>
    <dgm:cxn modelId="{43FA7FFF-9082-4285-A22A-FF153D5AF99A}" type="presParOf" srcId="{B6D948BD-3079-4937-8019-EAE5F4DECB53}" destId="{452CABED-AF65-47B0-933E-6B4363876798}" srcOrd="8" destOrd="0" presId="urn:microsoft.com/office/officeart/2005/8/layout/vProcess5"/>
    <dgm:cxn modelId="{0C657921-4763-4259-83C2-AFD76045096A}" type="presParOf" srcId="{B6D948BD-3079-4937-8019-EAE5F4DECB53}" destId="{8CCC24E7-791D-4B67-9D39-548E3F94B714}" srcOrd="9" destOrd="0" presId="urn:microsoft.com/office/officeart/2005/8/layout/vProcess5"/>
    <dgm:cxn modelId="{3691C1ED-CA96-4509-A99B-75DB0EA7F9B7}" type="presParOf" srcId="{B6D948BD-3079-4937-8019-EAE5F4DECB53}" destId="{6FBB2BB6-E3CD-4624-9BA7-CCDFF7632133}" srcOrd="10" destOrd="0" presId="urn:microsoft.com/office/officeart/2005/8/layout/vProcess5"/>
    <dgm:cxn modelId="{7EE3429C-B283-4AB0-ABA1-57863E4E7468}" type="presParOf" srcId="{B6D948BD-3079-4937-8019-EAE5F4DECB53}" destId="{E7E0BBDB-F474-481D-B9B8-A07CD6FB0DFB}" srcOrd="11" destOrd="0" presId="urn:microsoft.com/office/officeart/2005/8/layout/vProcess5"/>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3E150F3-1D63-4375-AD0D-E34A22427836}" type="slidenum">
              <a:rPr lang="en-US" smtClean="0"/>
              <a:pPr/>
              <a:t>‹#›</a:t>
            </a:fld>
            <a:endParaRPr lang="en-US"/>
          </a:p>
        </p:txBody>
      </p:sp>
    </p:spTree>
    <p:extLst>
      <p:ext uri="{BB962C8B-B14F-4D97-AF65-F5344CB8AC3E}">
        <p14:creationId xmlns="" xmlns:p14="http://schemas.microsoft.com/office/powerpoint/2010/main" val="41776518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DE58324-368C-4C2C-8091-6D8C10CC6D21}" type="datetimeFigureOut">
              <a:rPr lang="en-US" smtClean="0"/>
              <a:pPr/>
              <a:t>3/31/2012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1846A7B-FCC8-48C8-85BC-38C3F9A9DD57}" type="slidenum">
              <a:rPr lang="en-US" smtClean="0"/>
              <a:pPr/>
              <a:t>‹#›</a:t>
            </a:fld>
            <a:endParaRPr lang="en-US"/>
          </a:p>
        </p:txBody>
      </p:sp>
    </p:spTree>
    <p:extLst>
      <p:ext uri="{BB962C8B-B14F-4D97-AF65-F5344CB8AC3E}">
        <p14:creationId xmlns="" xmlns:p14="http://schemas.microsoft.com/office/powerpoint/2010/main" val="3394932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846A7B-FCC8-48C8-85BC-38C3F9A9DD57}" type="slidenum">
              <a:rPr lang="en-US" smtClean="0"/>
              <a:pPr/>
              <a:t>1</a:t>
            </a:fld>
            <a:endParaRPr lang="en-US"/>
          </a:p>
        </p:txBody>
      </p:sp>
    </p:spTree>
    <p:extLst>
      <p:ext uri="{BB962C8B-B14F-4D97-AF65-F5344CB8AC3E}">
        <p14:creationId xmlns="" xmlns:p14="http://schemas.microsoft.com/office/powerpoint/2010/main" val="41906908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As part of the PEP grant, an external evaluator was contracted to conduct classroom observations on DPS physical education teachers using the SOFIT protocol. The SOFIT protocol measures the percentage of time students are physically active during PE class.</a:t>
            </a:r>
            <a:endParaRPr lang="en-US" sz="1800" dirty="0"/>
          </a:p>
          <a:p>
            <a:endParaRPr lang="en-US" sz="1800" dirty="0"/>
          </a:p>
          <a:p>
            <a:r>
              <a:rPr lang="en-US" dirty="0"/>
              <a:t>During the observations, DPS physical education teachers were able to exceed national averages and recommended levels. During PE classes, students were physically active an average of 64.5%.</a:t>
            </a:r>
            <a:endParaRPr lang="en-US" sz="1800" dirty="0"/>
          </a:p>
          <a:p>
            <a:r>
              <a:rPr lang="en-US" dirty="0"/>
              <a:t>National organizations recommend that PE students are physically active at least 50% of PE class time, and during the 2009-10 observations DPS exceeded that guideline</a:t>
            </a:r>
          </a:p>
        </p:txBody>
      </p:sp>
      <p:sp>
        <p:nvSpPr>
          <p:cNvPr id="4" name="Slide Number Placeholder 3"/>
          <p:cNvSpPr>
            <a:spLocks noGrp="1"/>
          </p:cNvSpPr>
          <p:nvPr>
            <p:ph type="sldNum" sz="quarter" idx="10"/>
          </p:nvPr>
        </p:nvSpPr>
        <p:spPr/>
        <p:txBody>
          <a:bodyPr/>
          <a:lstStyle/>
          <a:p>
            <a:fld id="{51846A7B-FCC8-48C8-85BC-38C3F9A9DD5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Lisa introduce Connie Fenton- </a:t>
            </a:r>
            <a:r>
              <a:rPr lang="en-US" dirty="0" smtClean="0"/>
              <a:t>Aurora Public Schools “3-R Project Relevancy, Rigor, and Relationship</a:t>
            </a:r>
            <a:r>
              <a:rPr lang="en-US" baseline="0" dirty="0" smtClean="0"/>
              <a:t> of Physical Activity”  is a professional development opportunity for teachers in Aurora Public Schools to incorporate physical activity throughout the school day. This professional development looks at how the incorporation of activity to a student’s day may assist in aligning the relevancy, rigor and relationship of physical activity to the academics and studying. </a:t>
            </a:r>
          </a:p>
          <a:p>
            <a:endParaRPr lang="en-US" baseline="0" dirty="0" smtClean="0"/>
          </a:p>
          <a:p>
            <a:r>
              <a:rPr lang="en-US" baseline="0" dirty="0" smtClean="0"/>
              <a:t>Explain each component? Relevancy, Rigor, and Relationship</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2D3BBF9B-7752-4066-A9B3-2D78E324658D}"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professional development</a:t>
            </a:r>
            <a:r>
              <a:rPr lang="en-US" baseline="0" dirty="0" smtClean="0"/>
              <a:t> will be available for staff that will be screened by an application process.  Individuals will have to sign a contract and have their principal sign the contract that the participant will present three fifteen minute trainings to the staff in their buildings on increasing activity during the school day by the end of February 2012. The approved applicants will participate in a day long professional development. </a:t>
            </a:r>
          </a:p>
          <a:p>
            <a:endParaRPr lang="en-US" baseline="0" dirty="0" smtClean="0"/>
          </a:p>
          <a:p>
            <a:r>
              <a:rPr lang="en-US" baseline="0" dirty="0" smtClean="0"/>
              <a:t>What is the total time commitment for application/process/training? </a:t>
            </a:r>
            <a:endParaRPr lang="en-US" dirty="0"/>
          </a:p>
        </p:txBody>
      </p:sp>
      <p:sp>
        <p:nvSpPr>
          <p:cNvPr id="4" name="Slide Number Placeholder 3"/>
          <p:cNvSpPr>
            <a:spLocks noGrp="1"/>
          </p:cNvSpPr>
          <p:nvPr>
            <p:ph type="sldNum" sz="quarter" idx="10"/>
          </p:nvPr>
        </p:nvSpPr>
        <p:spPr/>
        <p:txBody>
          <a:bodyPr/>
          <a:lstStyle/>
          <a:p>
            <a:fld id="{2D3BBF9B-7752-4066-A9B3-2D78E324658D}"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baseline="0" dirty="0" smtClean="0"/>
              <a:t>Research has shown that </a:t>
            </a:r>
            <a:r>
              <a:rPr lang="en-US" dirty="0" smtClean="0"/>
              <a:t>a specific improvement on executive function and brain activation changes can</a:t>
            </a:r>
            <a:r>
              <a:rPr lang="en-US" baseline="0" dirty="0" smtClean="0"/>
              <a:t> be attributed</a:t>
            </a:r>
            <a:r>
              <a:rPr lang="en-US" dirty="0" smtClean="0"/>
              <a:t> when exercise was</a:t>
            </a:r>
            <a:r>
              <a:rPr lang="en-US" baseline="0" dirty="0" smtClean="0"/>
              <a:t> part of students day. P</a:t>
            </a:r>
            <a:r>
              <a:rPr lang="en-US" dirty="0" smtClean="0"/>
              <a:t>hysical activity has proven to be a simple, important method of enhancing aspects of children's mental functioning that are central to cognitive development.</a:t>
            </a:r>
            <a:endParaRPr lang="en-US" baseline="0" dirty="0" smtClean="0"/>
          </a:p>
          <a:p>
            <a:pPr defTabSz="931774">
              <a:defRPr/>
            </a:pPr>
            <a:endParaRPr lang="en-US" baseline="0" dirty="0" smtClean="0"/>
          </a:p>
          <a:p>
            <a:pPr defTabSz="931774">
              <a:defRPr/>
            </a:pPr>
            <a:r>
              <a:rPr lang="en-US" dirty="0" err="1" smtClean="0"/>
              <a:t>Reinberg</a:t>
            </a:r>
            <a:r>
              <a:rPr lang="en-US" dirty="0" smtClean="0"/>
              <a:t>, Steven. "Overweight Kids Who Exercise Improve Thinking, Math Skills: Study." </a:t>
            </a:r>
            <a:r>
              <a:rPr lang="en-US" i="1" dirty="0" err="1" smtClean="0"/>
              <a:t>HealthDay</a:t>
            </a:r>
            <a:r>
              <a:rPr lang="en-US" dirty="0" smtClean="0"/>
              <a:t>. 11 Feb. 2011. Web. 15 Feb. 2011. &lt;http://heath.usnews.com/health-news/diet-fitness/diet/articles/2011/02/11/overweight-kids</a:t>
            </a:r>
          </a:p>
          <a:p>
            <a:pPr defTabSz="931774">
              <a:defRPr/>
            </a:pPr>
            <a:endParaRPr lang="en-US" dirty="0" smtClean="0"/>
          </a:p>
          <a:p>
            <a:pPr defTabSz="931774">
              <a:defRPr/>
            </a:pPr>
            <a:endParaRPr lang="en-US" dirty="0" smtClean="0"/>
          </a:p>
          <a:p>
            <a:pPr defTabSz="931774">
              <a:defRPr/>
            </a:pPr>
            <a:r>
              <a:rPr lang="en-US" dirty="0" smtClean="0"/>
              <a:t>Examples</a:t>
            </a:r>
            <a:r>
              <a:rPr lang="en-US" baseline="0" dirty="0" smtClean="0"/>
              <a:t> of activities? </a:t>
            </a:r>
            <a:endParaRPr lang="en-US" dirty="0" smtClean="0"/>
          </a:p>
          <a:p>
            <a:endParaRPr lang="en-US" dirty="0"/>
          </a:p>
        </p:txBody>
      </p:sp>
      <p:sp>
        <p:nvSpPr>
          <p:cNvPr id="4" name="Slide Number Placeholder 3"/>
          <p:cNvSpPr>
            <a:spLocks noGrp="1"/>
          </p:cNvSpPr>
          <p:nvPr>
            <p:ph type="sldNum" sz="quarter" idx="10"/>
          </p:nvPr>
        </p:nvSpPr>
        <p:spPr/>
        <p:txBody>
          <a:bodyPr/>
          <a:lstStyle/>
          <a:p>
            <a:fld id="{2D3BBF9B-7752-4066-A9B3-2D78E324658D}"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 How long have you been developing this program?  What has been the process of implementation? </a:t>
            </a:r>
            <a:r>
              <a:rPr lang="en-US" dirty="0" smtClean="0"/>
              <a:t>Where have your funds come from? Have </a:t>
            </a:r>
            <a:r>
              <a:rPr lang="en-US" dirty="0"/>
              <a:t>you had any problems/obstacles along the way? how many schools/staff members do you expect/hope to participate?</a:t>
            </a:r>
          </a:p>
        </p:txBody>
      </p:sp>
      <p:sp>
        <p:nvSpPr>
          <p:cNvPr id="4" name="Slide Number Placeholder 3"/>
          <p:cNvSpPr>
            <a:spLocks noGrp="1"/>
          </p:cNvSpPr>
          <p:nvPr>
            <p:ph type="sldNum" sz="quarter" idx="10"/>
          </p:nvPr>
        </p:nvSpPr>
        <p:spPr/>
        <p:txBody>
          <a:bodyPr/>
          <a:lstStyle/>
          <a:p>
            <a:fld id="{51846A7B-FCC8-48C8-85BC-38C3F9A9DD57}"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Lisa introduce Kathy Kopp-</a:t>
            </a:r>
            <a:r>
              <a:rPr lang="en-US" b="0" dirty="0" smtClean="0"/>
              <a:t> the physical activity focus for East Grand is “Amp it Up…Move it…A Mile a Day”</a:t>
            </a:r>
          </a:p>
          <a:p>
            <a:endParaRPr lang="en-US" b="0" dirty="0" smtClean="0"/>
          </a:p>
          <a:p>
            <a:r>
              <a:rPr lang="en-US" b="0" dirty="0" smtClean="0"/>
              <a:t>Some funding comes from the Colorado Legacy Foundation </a:t>
            </a:r>
            <a:endParaRPr lang="en-US" b="1" dirty="0"/>
          </a:p>
        </p:txBody>
      </p:sp>
      <p:sp>
        <p:nvSpPr>
          <p:cNvPr id="4" name="Slide Number Placeholder 3"/>
          <p:cNvSpPr>
            <a:spLocks noGrp="1"/>
          </p:cNvSpPr>
          <p:nvPr>
            <p:ph type="sldNum" sz="quarter" idx="10"/>
          </p:nvPr>
        </p:nvSpPr>
        <p:spPr/>
        <p:txBody>
          <a:bodyPr/>
          <a:lstStyle/>
          <a:p>
            <a:fld id="{51846A7B-FCC8-48C8-85BC-38C3F9A9DD57}"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East Grand, 90% of our grades have Recess before lunch. During Recess time - at lunch or during the morning and/or afternoon recess- students are encouraged to participate in one of the many organized activities.</a:t>
            </a:r>
          </a:p>
          <a:p>
            <a:endParaRPr lang="en-US" dirty="0" smtClean="0"/>
          </a:p>
          <a:p>
            <a:r>
              <a:rPr lang="en-US" dirty="0" smtClean="0"/>
              <a:t>Teachers have supervised these opportunities in the past but will train upper grades to mentor and lead these activities. </a:t>
            </a:r>
            <a:r>
              <a:rPr lang="en-US" dirty="0"/>
              <a:t>Examples of activities during these times are:</a:t>
            </a:r>
          </a:p>
          <a:p>
            <a:r>
              <a:rPr lang="en-US" dirty="0"/>
              <a:t>	Relay races</a:t>
            </a:r>
          </a:p>
          <a:p>
            <a:r>
              <a:rPr lang="en-US" dirty="0"/>
              <a:t>	Jogging around the track and earning pts. Per lap for their class.</a:t>
            </a:r>
          </a:p>
          <a:p>
            <a:r>
              <a:rPr lang="en-US" dirty="0"/>
              <a:t>	Organized games organized by upper classmen such as</a:t>
            </a:r>
          </a:p>
          <a:p>
            <a:r>
              <a:rPr lang="en-US" dirty="0"/>
              <a:t>		football, soccer, basketball, 4 square, tether ball, etc.</a:t>
            </a:r>
          </a:p>
          <a:p>
            <a:endParaRPr lang="en-US" dirty="0"/>
          </a:p>
        </p:txBody>
      </p:sp>
      <p:sp>
        <p:nvSpPr>
          <p:cNvPr id="4" name="Slide Number Placeholder 3"/>
          <p:cNvSpPr>
            <a:spLocks noGrp="1"/>
          </p:cNvSpPr>
          <p:nvPr>
            <p:ph type="sldNum" sz="quarter" idx="10"/>
          </p:nvPr>
        </p:nvSpPr>
        <p:spPr/>
        <p:txBody>
          <a:bodyPr/>
          <a:lstStyle/>
          <a:p>
            <a:fld id="{51846A7B-FCC8-48C8-85BC-38C3F9A9DD57}"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Placeholder 2"/>
          <p:cNvSpPr>
            <a:spLocks noGrp="1" noRot="1" noChangeAspect="1"/>
          </p:cNvSpPr>
          <p:nvPr>
            <p:ph type="sldImg"/>
          </p:nvPr>
        </p:nvSpPr>
        <p:spPr bwMode="auto">
          <a:noFill/>
          <a:ln>
            <a:solidFill>
              <a:srgbClr val="000000"/>
            </a:solidFill>
            <a:miter lim="800000"/>
            <a:headEnd/>
            <a:tailEnd/>
          </a:ln>
        </p:spPr>
      </p:sp>
      <p:sp>
        <p:nvSpPr>
          <p:cNvPr id="92163" name="Rectangle 3"/>
          <p:cNvSpPr>
            <a:spLocks noGrp="1"/>
          </p:cNvSpPr>
          <p:nvPr>
            <p:ph type="body" idx="1"/>
          </p:nvPr>
        </p:nvSpPr>
        <p:spPr bwMode="auto">
          <a:noFill/>
        </p:spPr>
        <p:txBody>
          <a:bodyPr wrap="square" numCol="1" anchor="t" anchorCtr="0" compatLnSpc="1">
            <a:prstTxWarp prst="textNoShape">
              <a:avLst/>
            </a:prstTxWarp>
            <a:normAutofit fontScale="92500" lnSpcReduction="10000"/>
          </a:bodyPr>
          <a:lstStyle/>
          <a:p>
            <a:pPr>
              <a:buFont typeface="Arial" pitchFamily="34" charset="0"/>
              <a:buNone/>
            </a:pPr>
            <a:r>
              <a:rPr lang="en-US" dirty="0" smtClean="0"/>
              <a:t>Research </a:t>
            </a:r>
            <a:r>
              <a:rPr lang="en-US" dirty="0"/>
              <a:t>states that students for academic success have to move their bodies every 15 - 30 min</a:t>
            </a:r>
            <a:r>
              <a:rPr lang="en-US" dirty="0" smtClean="0"/>
              <a:t>.</a:t>
            </a:r>
          </a:p>
          <a:p>
            <a:pPr>
              <a:buFont typeface="Arial" pitchFamily="34" charset="0"/>
              <a:buNone/>
            </a:pPr>
            <a:endParaRPr lang="en-US" dirty="0"/>
          </a:p>
          <a:p>
            <a:r>
              <a:rPr lang="en-US" dirty="0" smtClean="0"/>
              <a:t>Use </a:t>
            </a:r>
            <a:r>
              <a:rPr lang="en-US" dirty="0"/>
              <a:t>music and movement </a:t>
            </a:r>
            <a:r>
              <a:rPr lang="en-US" dirty="0" smtClean="0"/>
              <a:t>to:</a:t>
            </a:r>
          </a:p>
          <a:p>
            <a:r>
              <a:rPr lang="en-US" dirty="0" smtClean="0"/>
              <a:t>-work </a:t>
            </a:r>
            <a:r>
              <a:rPr lang="en-US" dirty="0"/>
              <a:t>on right/left brain movements - crossing midlines.</a:t>
            </a:r>
          </a:p>
          <a:p>
            <a:r>
              <a:rPr lang="en-US" dirty="0" smtClean="0"/>
              <a:t>-address </a:t>
            </a:r>
            <a:r>
              <a:rPr lang="en-US" dirty="0"/>
              <a:t>the “ 7 Intelligences”.</a:t>
            </a:r>
          </a:p>
          <a:p>
            <a:r>
              <a:rPr lang="en-US" dirty="0" smtClean="0"/>
              <a:t>-teach </a:t>
            </a:r>
            <a:r>
              <a:rPr lang="en-US" dirty="0"/>
              <a:t>patterning, math skills, literacy skills such as poetry</a:t>
            </a:r>
            <a:r>
              <a:rPr lang="en-US" dirty="0" smtClean="0"/>
              <a:t>…</a:t>
            </a:r>
          </a:p>
          <a:p>
            <a:endParaRPr lang="en-US" dirty="0" smtClean="0"/>
          </a:p>
          <a:p>
            <a:r>
              <a:rPr lang="en-US" dirty="0"/>
              <a:t>East Grand has been an advocate of providing teachers the resources to increase classroom opportunities for Physical Activity.</a:t>
            </a:r>
          </a:p>
          <a:p>
            <a:endParaRPr lang="en-US" dirty="0"/>
          </a:p>
          <a:p>
            <a:r>
              <a:rPr lang="en-US" dirty="0"/>
              <a:t>PA in the classroom looks like</a:t>
            </a:r>
          </a:p>
          <a:p>
            <a:r>
              <a:rPr lang="en-US" dirty="0"/>
              <a:t>• “Dance, Dance, Dance”…. Music turned on during transitions, movement breaks, and other sensory movement breaks</a:t>
            </a:r>
          </a:p>
          <a:p>
            <a:r>
              <a:rPr lang="en-US" dirty="0"/>
              <a:t>• Students learning “line dances” as a group… often will see classrooms in the middle of the “Thriller” dance.			</a:t>
            </a:r>
          </a:p>
          <a:p>
            <a:r>
              <a:rPr lang="en-US" dirty="0"/>
              <a:t>• Weekly “</a:t>
            </a:r>
            <a:r>
              <a:rPr lang="en-US" dirty="0" err="1"/>
              <a:t>JAMmin</a:t>
            </a:r>
            <a:r>
              <a:rPr lang="en-US" dirty="0"/>
              <a:t>’ Minute” provide staff and students exercises to engage in.</a:t>
            </a:r>
          </a:p>
          <a:p>
            <a:r>
              <a:rPr lang="en-US" dirty="0"/>
              <a:t>• Classroom teachers use exercise balls, mini-tramps for PA opportunities.  Middle school Special Education incorporates 15 minute ball exercises with music 4 times a day for all students.</a:t>
            </a:r>
          </a:p>
          <a:p>
            <a:r>
              <a:rPr lang="en-US" dirty="0"/>
              <a:t>• Music used to set the tone of the day, specific themed based literacy strategies…</a:t>
            </a:r>
          </a:p>
          <a:p>
            <a:endParaRPr lang="en-US" dirty="0"/>
          </a:p>
          <a:p>
            <a:r>
              <a:rPr lang="en-US" dirty="0"/>
              <a:t>	</a:t>
            </a:r>
          </a:p>
          <a:p>
            <a:endParaRPr lang="en-US" dirty="0"/>
          </a:p>
          <a:p>
            <a:r>
              <a:rPr lang="en-US" dirty="0"/>
              <a:t>	</a:t>
            </a:r>
          </a:p>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Placeholder 2"/>
          <p:cNvSpPr>
            <a:spLocks noGrp="1" noRot="1" noChangeAspect="1"/>
          </p:cNvSpPr>
          <p:nvPr>
            <p:ph type="sldImg"/>
          </p:nvPr>
        </p:nvSpPr>
        <p:spPr bwMode="auto">
          <a:noFill/>
          <a:ln>
            <a:solidFill>
              <a:srgbClr val="000000"/>
            </a:solidFill>
            <a:miter lim="800000"/>
            <a:headEnd/>
            <a:tailEnd/>
          </a:ln>
        </p:spPr>
      </p:sp>
      <p:sp>
        <p:nvSpPr>
          <p:cNvPr id="94211" name="Rectangle 3"/>
          <p:cNvSpPr>
            <a:spLocks noGrp="1"/>
          </p:cNvSpPr>
          <p:nvPr>
            <p:ph type="body" idx="1"/>
          </p:nvPr>
        </p:nvSpPr>
        <p:spPr bwMode="auto">
          <a:noFill/>
        </p:spPr>
        <p:txBody>
          <a:bodyPr wrap="square" numCol="1" anchor="t" anchorCtr="0" compatLnSpc="1">
            <a:prstTxWarp prst="textNoShape">
              <a:avLst/>
            </a:prstTxWarp>
          </a:bodyPr>
          <a:lstStyle/>
          <a:p>
            <a:r>
              <a:rPr lang="en-US"/>
              <a:t>PA/Fitness Challenges:</a:t>
            </a:r>
          </a:p>
          <a:p>
            <a:pPr>
              <a:buFontTx/>
              <a:buChar char="-"/>
            </a:pPr>
            <a:r>
              <a:rPr lang="en-US"/>
              <a:t>Monthly themes for district staff and students…. Themes allow for coordination in all areas of PA, fitness, nutrition components and classroom instruction</a:t>
            </a:r>
          </a:p>
          <a:p>
            <a:r>
              <a:rPr lang="en-US"/>
              <a:t>• Staff challenges….</a:t>
            </a:r>
          </a:p>
          <a:p>
            <a:r>
              <a:rPr lang="en-US"/>
              <a:t>• PA challenges and events</a:t>
            </a:r>
          </a:p>
          <a:p>
            <a:r>
              <a:rPr lang="en-US"/>
              <a:t>	- Spring Tuneup</a:t>
            </a:r>
          </a:p>
          <a:p>
            <a:r>
              <a:rPr lang="en-US"/>
              <a:t>	- Walk to school events</a:t>
            </a:r>
          </a:p>
          <a:p>
            <a:r>
              <a:rPr lang="en-US"/>
              <a:t>	- Running/walking events</a:t>
            </a:r>
          </a:p>
          <a:p>
            <a:r>
              <a:rPr lang="en-US"/>
              <a:t>• Fitness and Literacy Challenge - partnership between activity and reading programs.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Kyle</a:t>
            </a:r>
            <a:endParaRPr lang="en-US" b="1" dirty="0"/>
          </a:p>
        </p:txBody>
      </p:sp>
      <p:sp>
        <p:nvSpPr>
          <p:cNvPr id="4" name="Slide Number Placeholder 3"/>
          <p:cNvSpPr>
            <a:spLocks noGrp="1"/>
          </p:cNvSpPr>
          <p:nvPr>
            <p:ph type="sldNum" sz="quarter" idx="10"/>
          </p:nvPr>
        </p:nvSpPr>
        <p:spPr/>
        <p:txBody>
          <a:bodyPr/>
          <a:lstStyle/>
          <a:p>
            <a:fld id="{51846A7B-FCC8-48C8-85BC-38C3F9A9DD57}"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Lisa</a:t>
            </a:r>
            <a:endParaRPr lang="en-US" b="1" dirty="0"/>
          </a:p>
        </p:txBody>
      </p:sp>
      <p:sp>
        <p:nvSpPr>
          <p:cNvPr id="4" name="Slide Number Placeholder 3"/>
          <p:cNvSpPr>
            <a:spLocks noGrp="1"/>
          </p:cNvSpPr>
          <p:nvPr>
            <p:ph type="sldNum" sz="quarter" idx="10"/>
          </p:nvPr>
        </p:nvSpPr>
        <p:spPr/>
        <p:txBody>
          <a:bodyPr/>
          <a:lstStyle/>
          <a:p>
            <a:fld id="{51846A7B-FCC8-48C8-85BC-38C3F9A9DD57}"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Lisa</a:t>
            </a:r>
            <a:r>
              <a:rPr lang="en-US" b="1" baseline="0" dirty="0" smtClean="0"/>
              <a:t> introduce Stephanie</a:t>
            </a:r>
            <a:endParaRPr lang="en-US" b="1" dirty="0"/>
          </a:p>
        </p:txBody>
      </p:sp>
      <p:sp>
        <p:nvSpPr>
          <p:cNvPr id="4" name="Slide Number Placeholder 3"/>
          <p:cNvSpPr>
            <a:spLocks noGrp="1"/>
          </p:cNvSpPr>
          <p:nvPr>
            <p:ph type="sldNum" sz="quarter" idx="10"/>
          </p:nvPr>
        </p:nvSpPr>
        <p:spPr/>
        <p:txBody>
          <a:bodyPr/>
          <a:lstStyle/>
          <a:p>
            <a:fld id="{51846A7B-FCC8-48C8-85BC-38C3F9A9DD57}"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Stephanie-</a:t>
            </a:r>
            <a:r>
              <a:rPr lang="en-US" b="1" baseline="0" dirty="0" smtClean="0"/>
              <a:t> </a:t>
            </a:r>
            <a:r>
              <a:rPr lang="en-US" dirty="0" smtClean="0"/>
              <a:t>We are an independent 501 (c ) (3) that serves as a critical friend and partner to the Colorado Department of Education in the effective implementation of  good public policy</a:t>
            </a:r>
            <a:endParaRPr lang="en-US" dirty="0"/>
          </a:p>
        </p:txBody>
      </p:sp>
      <p:sp>
        <p:nvSpPr>
          <p:cNvPr id="4" name="Slide Number Placeholder 3"/>
          <p:cNvSpPr>
            <a:spLocks noGrp="1"/>
          </p:cNvSpPr>
          <p:nvPr>
            <p:ph type="sldNum" sz="quarter" idx="10"/>
          </p:nvPr>
        </p:nvSpPr>
        <p:spPr/>
        <p:txBody>
          <a:bodyPr/>
          <a:lstStyle/>
          <a:p>
            <a:pPr>
              <a:defRPr/>
            </a:pPr>
            <a:fld id="{ED86F7C7-FAC8-4443-B152-7F0AD8DD2326}" type="slidenum">
              <a:rPr lang="en-US" smtClean="0"/>
              <a:pPr>
                <a:defRPr/>
              </a:pPr>
              <a:t>21</a:t>
            </a:fld>
            <a:endParaRPr lang="en-US"/>
          </a:p>
        </p:txBody>
      </p:sp>
    </p:spTree>
    <p:extLst>
      <p:ext uri="{BB962C8B-B14F-4D97-AF65-F5344CB8AC3E}">
        <p14:creationId xmlns="" xmlns:p14="http://schemas.microsoft.com/office/powerpoint/2010/main" val="41091699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D86F7C7-FAC8-4443-B152-7F0AD8DD2326}" type="slidenum">
              <a:rPr lang="en-US" smtClean="0"/>
              <a:pPr>
                <a:defRPr/>
              </a:pPr>
              <a:t>22</a:t>
            </a:fld>
            <a:endParaRPr lang="en-US"/>
          </a:p>
        </p:txBody>
      </p:sp>
    </p:spTree>
    <p:extLst>
      <p:ext uri="{BB962C8B-B14F-4D97-AF65-F5344CB8AC3E}">
        <p14:creationId xmlns="" xmlns:p14="http://schemas.microsoft.com/office/powerpoint/2010/main" val="41091699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 order to meet the new comprehensive Health and PE standards in Colorado, CLF has promotional tools online to support the new standards.  </a:t>
            </a:r>
          </a:p>
          <a:p>
            <a:r>
              <a:rPr lang="en-US" dirty="0"/>
              <a:t>These talking points can help educators introduce Colorado's new comprehensive health and physical education standards to parents and students. Consider customizing these to reflect </a:t>
            </a:r>
          </a:p>
          <a:p>
            <a:r>
              <a:rPr lang="en-US" dirty="0"/>
              <a:t>your community. Some ideas from our website include: </a:t>
            </a:r>
          </a:p>
          <a:p>
            <a:r>
              <a:rPr lang="en-US" dirty="0" smtClean="0"/>
              <a:t>* </a:t>
            </a:r>
            <a:r>
              <a:rPr lang="en-US" dirty="0"/>
              <a:t>Highlighting that training opportunities and instructional resources are available for </a:t>
            </a:r>
          </a:p>
          <a:p>
            <a:r>
              <a:rPr lang="en-US" dirty="0" smtClean="0"/>
              <a:t>*Colorado </a:t>
            </a:r>
            <a:r>
              <a:rPr lang="en-US" dirty="0"/>
              <a:t>educators to teach comprehensive health education and physical education. </a:t>
            </a:r>
          </a:p>
          <a:p>
            <a:r>
              <a:rPr lang="en-US" dirty="0" smtClean="0"/>
              <a:t>* </a:t>
            </a:r>
            <a:r>
              <a:rPr lang="en-US" dirty="0"/>
              <a:t>Citing health data from your community such as rates of heart disease or teen drug use. </a:t>
            </a:r>
          </a:p>
          <a:p>
            <a:r>
              <a:rPr lang="en-US" smtClean="0"/>
              <a:t>* </a:t>
            </a:r>
            <a:r>
              <a:rPr lang="en-US" dirty="0"/>
              <a:t>Referencing your school's specific health and wellness efforts such as coordinated </a:t>
            </a:r>
            <a:r>
              <a:rPr lang="en-US"/>
              <a:t>school </a:t>
            </a:r>
            <a:r>
              <a:rPr lang="en-US" smtClean="0"/>
              <a:t>health</a:t>
            </a:r>
            <a:r>
              <a:rPr lang="en-US" dirty="0"/>
              <a:t>, positive behavior interventions and supports, and healthy schools initiatives.</a:t>
            </a:r>
          </a:p>
          <a:p>
            <a:endParaRPr lang="en-US" dirty="0"/>
          </a:p>
        </p:txBody>
      </p:sp>
      <p:sp>
        <p:nvSpPr>
          <p:cNvPr id="4" name="Slide Number Placeholder 3"/>
          <p:cNvSpPr>
            <a:spLocks noGrp="1"/>
          </p:cNvSpPr>
          <p:nvPr>
            <p:ph type="sldNum" sz="quarter" idx="10"/>
          </p:nvPr>
        </p:nvSpPr>
        <p:spPr/>
        <p:txBody>
          <a:bodyPr/>
          <a:lstStyle/>
          <a:p>
            <a:fld id="{51846A7B-FCC8-48C8-85BC-38C3F9A9DD57}"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1846A7B-FCC8-48C8-85BC-38C3F9A9DD57}"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Stephanie-</a:t>
            </a:r>
            <a:r>
              <a:rPr lang="en-US" dirty="0" smtClean="0"/>
              <a:t> If you are ready to get started,</a:t>
            </a:r>
            <a:r>
              <a:rPr lang="en-US" baseline="0" dirty="0" smtClean="0"/>
              <a:t> here are some options to obtain funding for physical activity in schools.  </a:t>
            </a:r>
          </a:p>
          <a:p>
            <a:endParaRPr lang="en-US" baseline="0" dirty="0" smtClean="0"/>
          </a:p>
          <a:p>
            <a:r>
              <a:rPr lang="en-US" baseline="0" dirty="0" smtClean="0"/>
              <a:t>The Colorado Legacy Foundation awards Innovation grants to school districts that are implementing best practices in </a:t>
            </a:r>
            <a:r>
              <a:rPr lang="en-US" dirty="0"/>
              <a:t>Nutrition, Physical Education, Health Education, School Based Health, Bully Prevention and Worksite Wellness.  Opportunities will be coming up in the spring.  </a:t>
            </a:r>
          </a:p>
          <a:p>
            <a:endParaRPr lang="en-US" baseline="0" dirty="0" smtClean="0"/>
          </a:p>
          <a:p>
            <a:r>
              <a:rPr lang="en-US" dirty="0" smtClean="0"/>
              <a:t>The CHF has funding opportunities</a:t>
            </a:r>
            <a:r>
              <a:rPr lang="en-US" baseline="0" dirty="0" smtClean="0"/>
              <a:t> available on a quarterly basis.  The next deadline to apply for a PE Quality Improvement grant or an Active Play Area grant is October 15</a:t>
            </a:r>
            <a:r>
              <a:rPr lang="en-US" baseline="30000" dirty="0" smtClean="0"/>
              <a:t>th</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39453592-FFBD-4EE2-9D8A-476BD89875A9}"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Lisa introduce Anne Genson </a:t>
            </a:r>
            <a:endParaRPr lang="en-US" b="1" dirty="0"/>
          </a:p>
        </p:txBody>
      </p:sp>
      <p:sp>
        <p:nvSpPr>
          <p:cNvPr id="4" name="Slide Number Placeholder 3"/>
          <p:cNvSpPr>
            <a:spLocks noGrp="1"/>
          </p:cNvSpPr>
          <p:nvPr>
            <p:ph type="sldNum" sz="quarter" idx="10"/>
          </p:nvPr>
        </p:nvSpPr>
        <p:spPr/>
        <p:txBody>
          <a:bodyPr/>
          <a:lstStyle/>
          <a:p>
            <a:fld id="{51846A7B-FCC8-48C8-85BC-38C3F9A9DD57}" type="slidenum">
              <a:rPr lang="en-US" smtClean="0"/>
              <a:pPr/>
              <a:t>26</a:t>
            </a:fld>
            <a:endParaRPr lang="en-US"/>
          </a:p>
        </p:txBody>
      </p:sp>
    </p:spTree>
    <p:extLst>
      <p:ext uri="{BB962C8B-B14F-4D97-AF65-F5344CB8AC3E}">
        <p14:creationId xmlns="" xmlns:p14="http://schemas.microsoft.com/office/powerpoint/2010/main" val="22593317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1846A7B-FCC8-48C8-85BC-38C3F9A9DD57}"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846A7B-FCC8-48C8-85BC-38C3F9A9DD57}" type="slidenum">
              <a:rPr lang="en-US" smtClean="0"/>
              <a:pPr/>
              <a:t>28</a:t>
            </a:fld>
            <a:endParaRPr lang="en-US"/>
          </a:p>
        </p:txBody>
      </p:sp>
    </p:spTree>
    <p:extLst>
      <p:ext uri="{BB962C8B-B14F-4D97-AF65-F5344CB8AC3E}">
        <p14:creationId xmlns="" xmlns:p14="http://schemas.microsoft.com/office/powerpoint/2010/main" val="10778839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846A7B-FCC8-48C8-85BC-38C3F9A9DD57}" type="slidenum">
              <a:rPr lang="en-US" smtClean="0"/>
              <a:pPr/>
              <a:t>29</a:t>
            </a:fld>
            <a:endParaRPr lang="en-US"/>
          </a:p>
        </p:txBody>
      </p:sp>
    </p:spTree>
    <p:extLst>
      <p:ext uri="{BB962C8B-B14F-4D97-AF65-F5344CB8AC3E}">
        <p14:creationId xmlns="" xmlns:p14="http://schemas.microsoft.com/office/powerpoint/2010/main" val="2198345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Lisa</a:t>
            </a:r>
            <a:r>
              <a:rPr lang="en-US" dirty="0"/>
              <a:t>- The bill that was signed into law in April states that each school district board of education and institute charter school must adopt a physical activity policy that ensures each elementary student’s schedule meets a minimum number of minutes of physical activity, </a:t>
            </a:r>
            <a:r>
              <a:rPr lang="en-US" dirty="0" smtClean="0"/>
              <a:t>600 minutes for full day students, which </a:t>
            </a:r>
            <a:r>
              <a:rPr lang="en-US" dirty="0"/>
              <a:t>averages to 30 </a:t>
            </a:r>
            <a:r>
              <a:rPr lang="en-US" dirty="0" smtClean="0"/>
              <a:t>minutes/day.  </a:t>
            </a:r>
            <a:endParaRPr lang="en-US" dirty="0"/>
          </a:p>
          <a:p>
            <a:endParaRPr lang="en-US" dirty="0"/>
          </a:p>
          <a:p>
            <a:r>
              <a:rPr lang="en-US" dirty="0"/>
              <a:t>Schools must comply with the provisions beginning in the 2011-2012 school year.  </a:t>
            </a:r>
          </a:p>
          <a:p>
            <a:endParaRPr lang="en-US" dirty="0"/>
          </a:p>
        </p:txBody>
      </p:sp>
      <p:sp>
        <p:nvSpPr>
          <p:cNvPr id="4" name="Slide Number Placeholder 3"/>
          <p:cNvSpPr>
            <a:spLocks noGrp="1"/>
          </p:cNvSpPr>
          <p:nvPr>
            <p:ph type="sldNum" sz="quarter" idx="10"/>
          </p:nvPr>
        </p:nvSpPr>
        <p:spPr/>
        <p:txBody>
          <a:bodyPr/>
          <a:lstStyle/>
          <a:p>
            <a:fld id="{39453592-FFBD-4EE2-9D8A-476BD89875A9}"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846A7B-FCC8-48C8-85BC-38C3F9A9DD57}" type="slidenum">
              <a:rPr lang="en-US" smtClean="0"/>
              <a:pPr/>
              <a:t>30</a:t>
            </a:fld>
            <a:endParaRPr lang="en-US"/>
          </a:p>
        </p:txBody>
      </p:sp>
    </p:spTree>
    <p:extLst>
      <p:ext uri="{BB962C8B-B14F-4D97-AF65-F5344CB8AC3E}">
        <p14:creationId xmlns="" xmlns:p14="http://schemas.microsoft.com/office/powerpoint/2010/main" val="36337079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846A7B-FCC8-48C8-85BC-38C3F9A9DD57}" type="slidenum">
              <a:rPr lang="en-US" smtClean="0"/>
              <a:pPr/>
              <a:t>31</a:t>
            </a:fld>
            <a:endParaRPr lang="en-US"/>
          </a:p>
        </p:txBody>
      </p:sp>
    </p:spTree>
    <p:extLst>
      <p:ext uri="{BB962C8B-B14F-4D97-AF65-F5344CB8AC3E}">
        <p14:creationId xmlns="" xmlns:p14="http://schemas.microsoft.com/office/powerpoint/2010/main" val="17062730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846A7B-FCC8-48C8-85BC-38C3F9A9DD57}" type="slidenum">
              <a:rPr lang="en-US" smtClean="0"/>
              <a:pPr/>
              <a:t>32</a:t>
            </a:fld>
            <a:endParaRPr lang="en-US"/>
          </a:p>
        </p:txBody>
      </p:sp>
    </p:spTree>
    <p:extLst>
      <p:ext uri="{BB962C8B-B14F-4D97-AF65-F5344CB8AC3E}">
        <p14:creationId xmlns="" xmlns:p14="http://schemas.microsoft.com/office/powerpoint/2010/main" val="790235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Lisa introduce Jessica Hinterberg</a:t>
            </a:r>
            <a:endParaRPr lang="en-US" b="1" dirty="0"/>
          </a:p>
        </p:txBody>
      </p:sp>
      <p:sp>
        <p:nvSpPr>
          <p:cNvPr id="4" name="Slide Number Placeholder 3"/>
          <p:cNvSpPr>
            <a:spLocks noGrp="1"/>
          </p:cNvSpPr>
          <p:nvPr>
            <p:ph type="sldNum" sz="quarter" idx="10"/>
          </p:nvPr>
        </p:nvSpPr>
        <p:spPr/>
        <p:txBody>
          <a:bodyPr/>
          <a:lstStyle/>
          <a:p>
            <a:fld id="{51846A7B-FCC8-48C8-85BC-38C3F9A9DD57}" type="slidenum">
              <a:rPr lang="en-US" smtClean="0"/>
              <a:pPr/>
              <a:t>33</a:t>
            </a:fld>
            <a:endParaRPr lang="en-US"/>
          </a:p>
        </p:txBody>
      </p:sp>
    </p:spTree>
    <p:extLst>
      <p:ext uri="{BB962C8B-B14F-4D97-AF65-F5344CB8AC3E}">
        <p14:creationId xmlns="" xmlns:p14="http://schemas.microsoft.com/office/powerpoint/2010/main" val="6582208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80797F-F47B-4278-84D3-5519F719F904}" type="slidenum">
              <a:rPr lang="en-US"/>
              <a:pPr/>
              <a:t>34</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r>
              <a:rPr lang="en-US" dirty="0"/>
              <a:t>Explain how worked to get buy in</a:t>
            </a:r>
          </a:p>
          <a:p>
            <a:r>
              <a:rPr lang="en-US" dirty="0"/>
              <a:t>Examples from TSD/ </a:t>
            </a:r>
            <a:r>
              <a:rPr lang="en-US" dirty="0" smtClean="0"/>
              <a:t>PSD </a:t>
            </a:r>
            <a:r>
              <a:rPr lang="en-US" dirty="0"/>
              <a:t>PA- make their own fitness videos, use HKC resources, </a:t>
            </a:r>
            <a:r>
              <a:rPr lang="en-US" dirty="0" err="1"/>
              <a:t>Jammin</a:t>
            </a:r>
            <a:r>
              <a:rPr lang="en-US" dirty="0"/>
              <a:t>’ Minute programs, yoga/PA spots, dice, All school PA breaks to start the day or return in the afternoon </a:t>
            </a:r>
            <a:endParaRPr lang="en-US" dirty="0" smtClean="0"/>
          </a:p>
          <a:p>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Engage parent advocates to volunteer during recess, or before/after school PA programs</a:t>
            </a:r>
          </a:p>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Lisa- </a:t>
            </a:r>
            <a:r>
              <a:rPr lang="en-US" dirty="0" smtClean="0"/>
              <a:t>The FAQ sheet on the Colorado Public Health Association’s website answers</a:t>
            </a:r>
            <a:r>
              <a:rPr lang="en-US" baseline="0" dirty="0" smtClean="0"/>
              <a:t> important questions about the new law. </a:t>
            </a:r>
          </a:p>
          <a:p>
            <a:endParaRPr lang="en-US" dirty="0" smtClean="0"/>
          </a:p>
          <a:p>
            <a:r>
              <a:rPr lang="en-US" dirty="0" smtClean="0"/>
              <a:t>Go to</a:t>
            </a:r>
            <a:r>
              <a:rPr lang="en-US" baseline="0" dirty="0" smtClean="0"/>
              <a:t> NASPE’s website to find an extensive list of programs and resources to assist schools in implementing the various types of physical activity. </a:t>
            </a:r>
          </a:p>
          <a:p>
            <a:endParaRPr lang="en-US" baseline="0" dirty="0" smtClean="0"/>
          </a:p>
          <a:p>
            <a:r>
              <a:rPr lang="en-US" baseline="0" dirty="0" smtClean="0"/>
              <a:t>The LiveWell Toolbox provides information on childhood obesity and school wellness and links to resources for physical education.  </a:t>
            </a:r>
          </a:p>
          <a:p>
            <a:endParaRPr lang="en-US" baseline="0" dirty="0" smtClean="0"/>
          </a:p>
          <a:p>
            <a:r>
              <a:rPr lang="en-US" dirty="0"/>
              <a:t>Find out how healthy your school is, and even win a small grant for it.  Through funding from The Colorado Health Foundation, the Colorado Department of Education, the Colorado Department of Public Health and Environment, and the Center for Research Strategies, CDE has developed an assessment of best practices in the eight areas of Coordinated School Health, including physical education and physical activity.  </a:t>
            </a:r>
            <a:endParaRPr lang="en-US" baseline="0" dirty="0" smtClean="0"/>
          </a:p>
          <a:p>
            <a:endParaRPr lang="en-US" baseline="0" dirty="0" smtClean="0"/>
          </a:p>
          <a:p>
            <a:r>
              <a:rPr lang="en-US" baseline="0" dirty="0" smtClean="0"/>
              <a:t>We Can! Ways to Enhance Children’s Activity and Nutrition provides tips, tools, and links to physical activity curricula for families, communities, and teachers</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39453592-FFBD-4EE2-9D8A-476BD89875A9}" type="slidenum">
              <a:rPr lang="en-US" smtClean="0"/>
              <a:pPr/>
              <a:t>35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a:t>A school district may offer any of these to satisfy their requirements for offering “physical activity” opportunities to students. Any combination of these options can satisfy the requirement for the minimum amount of physical activity opportunities.   Physical activity is not limited to this description, but is really any time that kids are out of their chairs.  The best policy takes advantage of recess and PE scheduling so that the physical activity is automatically built into the day and is less likely to be replaced or forfeited due to time restraints.  </a:t>
            </a:r>
          </a:p>
        </p:txBody>
      </p:sp>
      <p:sp>
        <p:nvSpPr>
          <p:cNvPr id="4" name="Slide Number Placeholder 3"/>
          <p:cNvSpPr>
            <a:spLocks noGrp="1"/>
          </p:cNvSpPr>
          <p:nvPr>
            <p:ph type="sldNum" sz="quarter" idx="10"/>
          </p:nvPr>
        </p:nvSpPr>
        <p:spPr/>
        <p:txBody>
          <a:bodyPr/>
          <a:lstStyle/>
          <a:p>
            <a:fld id="{39453592-FFBD-4EE2-9D8A-476BD89875A9}"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Lisa</a:t>
            </a:r>
          </a:p>
          <a:p>
            <a:endParaRPr lang="en-US" b="0" dirty="0"/>
          </a:p>
        </p:txBody>
      </p:sp>
      <p:sp>
        <p:nvSpPr>
          <p:cNvPr id="4" name="Slide Number Placeholder 3"/>
          <p:cNvSpPr>
            <a:spLocks noGrp="1"/>
          </p:cNvSpPr>
          <p:nvPr>
            <p:ph type="sldNum" sz="quarter" idx="10"/>
          </p:nvPr>
        </p:nvSpPr>
        <p:spPr/>
        <p:txBody>
          <a:bodyPr/>
          <a:lstStyle/>
          <a:p>
            <a:fld id="{51846A7B-FCC8-48C8-85BC-38C3F9A9DD5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Lisa- </a:t>
            </a:r>
            <a:r>
              <a:rPr lang="en-US" b="0" dirty="0" smtClean="0"/>
              <a:t>introduce Eric Larson</a:t>
            </a:r>
          </a:p>
          <a:p>
            <a:endParaRPr lang="en-US" b="0" dirty="0" smtClean="0"/>
          </a:p>
          <a:p>
            <a:r>
              <a:rPr lang="en-US" b="0" dirty="0" smtClean="0"/>
              <a:t>We will hear examples from 3 different Colorado school districts:</a:t>
            </a:r>
            <a:r>
              <a:rPr lang="en-US" b="0" baseline="0" dirty="0" smtClean="0"/>
              <a:t> </a:t>
            </a:r>
            <a:r>
              <a:rPr lang="en-US" b="0" dirty="0" smtClean="0"/>
              <a:t>urban, large suburban,</a:t>
            </a:r>
            <a:r>
              <a:rPr lang="en-US" b="0" baseline="0" dirty="0" smtClean="0"/>
              <a:t> and small rural </a:t>
            </a:r>
            <a:endParaRPr lang="en-US" b="1" dirty="0"/>
          </a:p>
        </p:txBody>
      </p:sp>
      <p:sp>
        <p:nvSpPr>
          <p:cNvPr id="4" name="Slide Number Placeholder 3"/>
          <p:cNvSpPr>
            <a:spLocks noGrp="1"/>
          </p:cNvSpPr>
          <p:nvPr>
            <p:ph type="sldNum" sz="quarter" idx="10"/>
          </p:nvPr>
        </p:nvSpPr>
        <p:spPr/>
        <p:txBody>
          <a:bodyPr/>
          <a:lstStyle/>
          <a:p>
            <a:fld id="{51846A7B-FCC8-48C8-85BC-38C3F9A9DD5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Eric- </a:t>
            </a:r>
            <a:r>
              <a:rPr lang="en-US" b="0" dirty="0" smtClean="0"/>
              <a:t>the</a:t>
            </a:r>
            <a:r>
              <a:rPr lang="en-US" b="0" baseline="0" dirty="0" smtClean="0"/>
              <a:t> </a:t>
            </a:r>
            <a:r>
              <a:rPr lang="en-US" dirty="0" smtClean="0"/>
              <a:t>U.S. Department of Education awarded Denver Public Schools (DPS) a 1.5 million dollar PEP grant for the elementary school physical education program</a:t>
            </a:r>
            <a:r>
              <a:rPr lang="en-US" baseline="0" dirty="0" smtClean="0"/>
              <a:t> in</a:t>
            </a:r>
            <a:r>
              <a:rPr lang="en-US" dirty="0" smtClean="0"/>
              <a:t> July 2009, which allowed the district</a:t>
            </a:r>
            <a:r>
              <a:rPr lang="en-US" baseline="0" dirty="0" smtClean="0"/>
              <a:t> to purchase SPARK curriculum, equipment, and invest in professional development.  </a:t>
            </a:r>
          </a:p>
          <a:p>
            <a:endParaRPr lang="en-US" b="1" baseline="0" dirty="0" smtClean="0"/>
          </a:p>
          <a:p>
            <a:r>
              <a:rPr lang="en-US" dirty="0" smtClean="0"/>
              <a:t>The district updated and increased the quality of physical activity equipment within each elementary school ($7,000 worth of </a:t>
            </a:r>
            <a:r>
              <a:rPr lang="en-US" dirty="0" err="1" smtClean="0"/>
              <a:t>Sportime</a:t>
            </a:r>
            <a:r>
              <a:rPr lang="en-US" dirty="0" smtClean="0"/>
              <a:t> equipment)</a:t>
            </a:r>
          </a:p>
          <a:p>
            <a:endParaRPr lang="en-US" b="0" dirty="0" smtClean="0"/>
          </a:p>
          <a:p>
            <a:r>
              <a:rPr lang="en-US" dirty="0" smtClean="0"/>
              <a:t>The grant money was</a:t>
            </a:r>
            <a:r>
              <a:rPr lang="en-US" baseline="0" dirty="0" smtClean="0"/>
              <a:t> also put towards </a:t>
            </a:r>
            <a:r>
              <a:rPr lang="en-US" dirty="0" smtClean="0"/>
              <a:t>strengthening the effectiveness of our staff through focused staff development.  </a:t>
            </a:r>
          </a:p>
          <a:p>
            <a:endParaRPr lang="en-US" b="0" dirty="0" smtClean="0"/>
          </a:p>
          <a:p>
            <a:r>
              <a:rPr lang="en-US" b="0" dirty="0" smtClean="0"/>
              <a:t>The SPARK curriculum</a:t>
            </a:r>
            <a:r>
              <a:rPr lang="en-US" b="0" baseline="0" dirty="0" smtClean="0"/>
              <a:t> offers students opportunities to learn, practice, and master a wide range of diverse skills and activities that are inclusive and accessible to all participants, regardless of initial fitness level or physical ability.  </a:t>
            </a:r>
            <a:endParaRPr lang="en-US" b="0" dirty="0" smtClean="0"/>
          </a:p>
          <a:p>
            <a:endParaRPr lang="en-US" b="0" dirty="0"/>
          </a:p>
        </p:txBody>
      </p:sp>
      <p:sp>
        <p:nvSpPr>
          <p:cNvPr id="4" name="Slide Number Placeholder 3"/>
          <p:cNvSpPr>
            <a:spLocks noGrp="1"/>
          </p:cNvSpPr>
          <p:nvPr>
            <p:ph type="sldNum" sz="quarter" idx="10"/>
          </p:nvPr>
        </p:nvSpPr>
        <p:spPr/>
        <p:txBody>
          <a:bodyPr/>
          <a:lstStyle/>
          <a:p>
            <a:fld id="{39453592-FFBD-4EE2-9D8A-476BD89875A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65887" lvl="1" defTabSz="931774">
              <a:defRPr/>
            </a:pPr>
            <a:r>
              <a:rPr lang="en-US" dirty="0"/>
              <a:t>SPARK curriculum brings positive change by allowing all students to maximize the time they spend being physically active in class and engaging them in activities that are inclusive and accessible to all participants, regardless of initial fitness level or physical ability. It also emphasizes activities that produce substantial opportunities for students to actively engage in moving and learning sport, dance and fitness skills.</a:t>
            </a:r>
          </a:p>
          <a:p>
            <a:pPr lvl="1"/>
            <a:endParaRPr lang="en-US" dirty="0"/>
          </a:p>
          <a:p>
            <a:pPr lvl="1"/>
            <a:r>
              <a:rPr lang="en-US" dirty="0"/>
              <a:t>High quality physical education programs help increase levels of moderate or vigorous physical activity during class time. </a:t>
            </a:r>
          </a:p>
          <a:p>
            <a:pPr lvl="1"/>
            <a:endParaRPr lang="en-US" dirty="0"/>
          </a:p>
          <a:p>
            <a:pPr lvl="1"/>
            <a:r>
              <a:rPr lang="en-US" dirty="0"/>
              <a:t>Offering physical activity opportunities like these in schools supports one essential piece of an overall healthy lifestyle for Colorado's children</a:t>
            </a:r>
            <a:endParaRPr lang="en-US" sz="1800" dirty="0"/>
          </a:p>
          <a:p>
            <a:endParaRPr lang="en-US" dirty="0"/>
          </a:p>
        </p:txBody>
      </p:sp>
      <p:sp>
        <p:nvSpPr>
          <p:cNvPr id="4" name="Slide Number Placeholder 3"/>
          <p:cNvSpPr>
            <a:spLocks noGrp="1"/>
          </p:cNvSpPr>
          <p:nvPr>
            <p:ph type="sldNum" sz="quarter" idx="10"/>
          </p:nvPr>
        </p:nvSpPr>
        <p:spPr/>
        <p:txBody>
          <a:bodyPr/>
          <a:lstStyle/>
          <a:p>
            <a:fld id="{51846A7B-FCC8-48C8-85BC-38C3F9A9DD5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Nationally only five percent of students get the recommended amount of physical activity in schools. Moreover, most time during physical education is spent being sedentary; only four minutes of every half hour involves vigorous activity and approximately 30-40 percent of class time is spent in moderate or vigorous physical activity.</a:t>
            </a:r>
            <a:endParaRPr lang="en-US" sz="1800" dirty="0"/>
          </a:p>
          <a:p>
            <a:endParaRPr lang="en-US" sz="1800" dirty="0"/>
          </a:p>
          <a:p>
            <a:r>
              <a:rPr lang="en-US" dirty="0"/>
              <a:t>A recent study of California schools found that students are sedentary most of the time during P.E., with only four minutes of every half hour spent in vigorous physical activity.</a:t>
            </a:r>
          </a:p>
          <a:p>
            <a:endParaRPr lang="en-US" sz="1800" dirty="0"/>
          </a:p>
          <a:p>
            <a:r>
              <a:rPr lang="en-US" i="1" dirty="0"/>
              <a:t>Moderate physical activity </a:t>
            </a:r>
            <a:r>
              <a:rPr lang="en-US" dirty="0"/>
              <a:t> refers to activities equivalent in intensity to brisk walking or bicycling. </a:t>
            </a:r>
          </a:p>
          <a:p>
            <a:r>
              <a:rPr lang="en-US" i="1" dirty="0"/>
              <a:t>Vigorous physical activity</a:t>
            </a:r>
            <a:r>
              <a:rPr lang="en-US" dirty="0"/>
              <a:t> produces large increases in breathing or heart rate, such as jogging, aerobic dance or bicycling uphill</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51846A7B-FCC8-48C8-85BC-38C3F9A9DD5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accent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123ED1E-F471-4BDE-B26F-30E79937E046}" type="datetimeFigureOut">
              <a:rPr lang="en-US" smtClean="0"/>
              <a:pPr/>
              <a:t>3/31/2012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D965E-AAAF-4041-ADB9-DE1156E52323}" type="slidenum">
              <a:rPr lang="en-US" smtClean="0"/>
              <a:pPr/>
              <a:t>‹#›</a:t>
            </a:fld>
            <a:endParaRPr lang="en-US"/>
          </a:p>
        </p:txBody>
      </p:sp>
      <p:pic>
        <p:nvPicPr>
          <p:cNvPr id="9" name="Picture 1"/>
          <p:cNvPicPr>
            <a:picLocks noChangeArrowheads="1"/>
          </p:cNvPicPr>
          <p:nvPr/>
        </p:nvPicPr>
        <p:blipFill>
          <a:blip r:embed="rId2" cstate="print"/>
          <a:srcRect/>
          <a:stretch>
            <a:fillRect/>
          </a:stretch>
        </p:blipFill>
        <p:spPr bwMode="auto">
          <a:xfrm>
            <a:off x="7885113" y="0"/>
            <a:ext cx="1266825" cy="6858000"/>
          </a:xfrm>
          <a:prstGeom prst="rect">
            <a:avLst/>
          </a:prstGeom>
          <a:noFill/>
          <a:ln w="12700" cap="rnd">
            <a:noFill/>
            <a:round/>
            <a:headEnd/>
            <a:tailEnd/>
          </a:ln>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23ED1E-F471-4BDE-B26F-30E79937E046}" type="datetimeFigureOut">
              <a:rPr lang="en-US" smtClean="0"/>
              <a:pPr/>
              <a:t>3/31/2012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D965E-AAAF-4041-ADB9-DE1156E52323}"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23ED1E-F471-4BDE-B26F-30E79937E046}" type="datetimeFigureOut">
              <a:rPr lang="en-US" smtClean="0"/>
              <a:pPr/>
              <a:t>3/31/2012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D965E-AAAF-4041-ADB9-DE1156E52323}"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781377"/>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ctr" rtl="0">
              <a:spcBef>
                <a:spcPct val="0"/>
              </a:spcBef>
              <a:buNone/>
              <a:defRPr sz="5600" b="1">
                <a:ln>
                  <a:noFill/>
                </a:ln>
                <a:gradFill flip="none" rotWithShape="1">
                  <a:gsLst>
                    <a:gs pos="0">
                      <a:srgbClr val="FF9900"/>
                    </a:gs>
                    <a:gs pos="50000">
                      <a:srgbClr val="FFCC00"/>
                    </a:gs>
                    <a:gs pos="100000">
                      <a:srgbClr val="FFCC00">
                        <a:shade val="100000"/>
                        <a:satMod val="115000"/>
                      </a:srgbClr>
                    </a:gs>
                  </a:gsLst>
                  <a:lin ang="16200000" scaled="1"/>
                  <a:tileRect/>
                </a:gra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dirty="0"/>
          </a:p>
        </p:txBody>
      </p:sp>
      <p:sp>
        <p:nvSpPr>
          <p:cNvPr id="17" name="Subtitle 16"/>
          <p:cNvSpPr>
            <a:spLocks noGrp="1"/>
          </p:cNvSpPr>
          <p:nvPr>
            <p:ph type="subTitle" idx="1"/>
          </p:nvPr>
        </p:nvSpPr>
        <p:spPr>
          <a:xfrm>
            <a:off x="533400" y="2646626"/>
            <a:ext cx="7854696" cy="1752600"/>
          </a:xfrm>
        </p:spPr>
        <p:txBody>
          <a:bodyPr lIns="0" rIns="18288"/>
          <a:lstStyle>
            <a:lvl1pPr marL="0" marR="4572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9" name="Footer Placeholder 18"/>
          <p:cNvSpPr>
            <a:spLocks noGrp="1"/>
          </p:cNvSpPr>
          <p:nvPr>
            <p:ph type="ftr" sz="quarter" idx="11"/>
          </p:nvPr>
        </p:nvSpPr>
        <p:spPr>
          <a:xfrm>
            <a:off x="2667000" y="6356350"/>
            <a:ext cx="3352800" cy="365125"/>
          </a:xfrm>
          <a:prstGeom prst="rect">
            <a:avLst/>
          </a:prstGeom>
        </p:spPr>
        <p:txBody>
          <a:bodyPr/>
          <a:lstStyle/>
          <a:p>
            <a:endParaRPr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Slide Number Placeholder 8"/>
          <p:cNvSpPr>
            <a:spLocks noGrp="1"/>
          </p:cNvSpPr>
          <p:nvPr>
            <p:ph type="sldNum" sz="quarter" idx="12"/>
          </p:nvPr>
        </p:nvSpPr>
        <p:spPr/>
        <p:txBody>
          <a:bodyPr/>
          <a:lstStyle/>
          <a:p>
            <a:fld id="{2DFD965E-AAAF-4041-ADB9-DE1156E52323}"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kumimoji="0" lang="en-US" sz="5600" b="1" kern="1200" dirty="0">
                <a:ln>
                  <a:noFill/>
                </a:ln>
                <a:gradFill flip="none" rotWithShape="1">
                  <a:gsLst>
                    <a:gs pos="0">
                      <a:srgbClr val="FF9900"/>
                    </a:gs>
                    <a:gs pos="50000">
                      <a:srgbClr val="FFCC00"/>
                    </a:gs>
                    <a:gs pos="100000">
                      <a:srgbClr val="FFCC00">
                        <a:shade val="100000"/>
                        <a:satMod val="115000"/>
                      </a:srgbClr>
                    </a:gs>
                  </a:gsLst>
                  <a:lin ang="16200000" scaled="1"/>
                  <a:tileRect/>
                </a:gra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dirty="0"/>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5" name="Footer Placeholder 4"/>
          <p:cNvSpPr>
            <a:spLocks noGrp="1"/>
          </p:cNvSpPr>
          <p:nvPr>
            <p:ph type="ftr" sz="quarter" idx="11"/>
          </p:nvPr>
        </p:nvSpPr>
        <p:spPr>
          <a:xfrm>
            <a:off x="2667000" y="6356350"/>
            <a:ext cx="3352800" cy="365125"/>
          </a:xfrm>
          <a:prstGeom prst="rect">
            <a:avLst/>
          </a:prstGeom>
        </p:spPr>
        <p:txBody>
          <a:bodyPr/>
          <a:lstStyle/>
          <a:p>
            <a:endParaRPr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93770"/>
            <a:ext cx="8229600" cy="968318"/>
          </a:xfrm>
        </p:spPr>
        <p:txBody>
          <a:bodyPr anchor="ctr"/>
          <a:lstStyle/>
          <a:p>
            <a:r>
              <a:rPr kumimoji="0" lang="en-US" smtClean="0"/>
              <a:t>Click to edit Master title style</a:t>
            </a:r>
            <a:endParaRPr kumimoji="0" lang="en-US" dirty="0"/>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Footer Placeholder 5"/>
          <p:cNvSpPr>
            <a:spLocks noGrp="1"/>
          </p:cNvSpPr>
          <p:nvPr>
            <p:ph type="ftr" sz="quarter" idx="11"/>
          </p:nvPr>
        </p:nvSpPr>
        <p:spPr>
          <a:xfrm>
            <a:off x="2667000" y="6356350"/>
            <a:ext cx="3352800" cy="365125"/>
          </a:xfrm>
          <a:prstGeom prst="rect">
            <a:avLst/>
          </a:prstGeom>
        </p:spPr>
        <p:txBody>
          <a:bodyPr/>
          <a:lstStyle/>
          <a:p>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Footer Placeholder 7"/>
          <p:cNvSpPr>
            <a:spLocks noGrp="1"/>
          </p:cNvSpPr>
          <p:nvPr>
            <p:ph type="ftr" sz="quarter" idx="11"/>
          </p:nvPr>
        </p:nvSpPr>
        <p:spPr>
          <a:xfrm>
            <a:off x="2667000" y="6356350"/>
            <a:ext cx="3352800" cy="365125"/>
          </a:xfrm>
          <a:prstGeom prst="rect">
            <a:avLst/>
          </a:prstGeom>
        </p:spPr>
        <p:txBody>
          <a:bodyPr/>
          <a:lstStyle/>
          <a:p>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4" name="Footer Placeholder 3"/>
          <p:cNvSpPr>
            <a:spLocks noGrp="1"/>
          </p:cNvSpPr>
          <p:nvPr>
            <p:ph type="ftr" sz="quarter" idx="11"/>
          </p:nvPr>
        </p:nvSpPr>
        <p:spPr>
          <a:xfrm>
            <a:off x="2667000" y="6356350"/>
            <a:ext cx="3352800" cy="365125"/>
          </a:xfrm>
          <a:prstGeom prst="rect">
            <a:avLst/>
          </a:prstGeom>
        </p:spPr>
        <p:txBody>
          <a:bodyPr/>
          <a:lstStyle/>
          <a:p>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667000" y="6356350"/>
            <a:ext cx="3352800" cy="365125"/>
          </a:xfrm>
          <a:prstGeom prst="rect">
            <a:avLst/>
          </a:prstGeom>
        </p:spPr>
        <p:txBody>
          <a:bodyPr/>
          <a:lstStyle/>
          <a:p>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Footer Placeholder 5"/>
          <p:cNvSpPr>
            <a:spLocks noGrp="1"/>
          </p:cNvSpPr>
          <p:nvPr>
            <p:ph type="ftr" sz="quarter" idx="11"/>
          </p:nvPr>
        </p:nvSpPr>
        <p:spPr>
          <a:xfrm>
            <a:off x="2667000" y="6356350"/>
            <a:ext cx="3352800" cy="365125"/>
          </a:xfrm>
          <a:prstGeom prst="rect">
            <a:avLst/>
          </a:prstGeom>
        </p:spPr>
        <p:txBody>
          <a:bodyPr/>
          <a:lstStyle/>
          <a:p>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6"/>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FontTx/>
              <a:buBlip>
                <a:blip r:embed="rId2"/>
              </a:buBlip>
              <a:defRPr>
                <a:solidFill>
                  <a:schemeClr val="tx1">
                    <a:lumMod val="50000"/>
                    <a:lumOff val="50000"/>
                  </a:schemeClr>
                </a:solidFill>
              </a:defRPr>
            </a:lvl1pPr>
            <a:lvl2pPr>
              <a:buClr>
                <a:srgbClr val="92D050"/>
              </a:buClr>
              <a:defRPr>
                <a:solidFill>
                  <a:schemeClr val="tx1">
                    <a:lumMod val="50000"/>
                    <a:lumOff val="50000"/>
                  </a:schemeClr>
                </a:solidFill>
              </a:defRPr>
            </a:lvl2pPr>
            <a:lvl3pPr>
              <a:buClr>
                <a:srgbClr val="92D050"/>
              </a:buClr>
              <a:defRPr>
                <a:solidFill>
                  <a:schemeClr val="tx1">
                    <a:lumMod val="50000"/>
                    <a:lumOff val="50000"/>
                  </a:schemeClr>
                </a:solidFill>
              </a:defRPr>
            </a:lvl3pPr>
            <a:lvl4pPr>
              <a:buClr>
                <a:srgbClr val="92D050"/>
              </a:buClr>
              <a:defRPr>
                <a:solidFill>
                  <a:schemeClr val="tx1">
                    <a:lumMod val="50000"/>
                    <a:lumOff val="50000"/>
                  </a:schemeClr>
                </a:solidFill>
              </a:defRPr>
            </a:lvl4pPr>
            <a:lvl5pPr>
              <a:buClr>
                <a:srgbClr val="92D050"/>
              </a:buClr>
              <a:defRPr>
                <a:solidFill>
                  <a:schemeClr val="tx1">
                    <a:lumMod val="50000"/>
                    <a:lumOff val="50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23ED1E-F471-4BDE-B26F-30E79937E046}" type="datetimeFigureOut">
              <a:rPr lang="en-US" smtClean="0"/>
              <a:pPr/>
              <a:t>3/31/2012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D965E-AAAF-4041-ADB9-DE1156E52323}" type="slidenum">
              <a:rPr lang="en-US" smtClean="0"/>
              <a:pPr/>
              <a:t>‹#›</a:t>
            </a:fld>
            <a:endParaRPr lang="en-US"/>
          </a:p>
        </p:txBody>
      </p:sp>
      <p:pic>
        <p:nvPicPr>
          <p:cNvPr id="8" name="Picture 1"/>
          <p:cNvPicPr>
            <a:picLocks noChangeArrowheads="1"/>
          </p:cNvPicPr>
          <p:nvPr/>
        </p:nvPicPr>
        <p:blipFill>
          <a:blip r:embed="rId3" cstate="print"/>
          <a:srcRect/>
          <a:stretch>
            <a:fillRect/>
          </a:stretch>
        </p:blipFill>
        <p:spPr bwMode="auto">
          <a:xfrm>
            <a:off x="1587" y="5175250"/>
            <a:ext cx="9142413" cy="1682750"/>
          </a:xfrm>
          <a:prstGeom prst="rect">
            <a:avLst/>
          </a:prstGeom>
          <a:noFill/>
          <a:ln w="12700" cap="rnd">
            <a:noFill/>
            <a:round/>
            <a:headEnd/>
            <a:tailEnd/>
          </a:ln>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F123ED1E-F471-4BDE-B26F-30E79937E046}" type="datetimeFigureOut">
              <a:rPr lang="en-US" smtClean="0"/>
              <a:pPr/>
              <a:t>3/31/2012</a:t>
            </a:fld>
            <a:endParaRPr lang="en-US"/>
          </a:p>
        </p:txBody>
      </p:sp>
      <p:sp>
        <p:nvSpPr>
          <p:cNvPr id="6" name="Footer Placeholder 5"/>
          <p:cNvSpPr>
            <a:spLocks noGrp="1"/>
          </p:cNvSpPr>
          <p:nvPr>
            <p:ph type="ftr" sz="quarter" idx="11"/>
          </p:nvPr>
        </p:nvSpPr>
        <p:spPr>
          <a:xfrm>
            <a:off x="2667000" y="6356350"/>
            <a:ext cx="3352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077200" y="6356350"/>
            <a:ext cx="609600" cy="365125"/>
          </a:xfrm>
          <a:prstGeom prst="rect">
            <a:avLst/>
          </a:prstGeom>
        </p:spPr>
        <p:txBody>
          <a:bodyPr/>
          <a:lstStyle/>
          <a:p>
            <a:fld id="{2DFD965E-AAAF-4041-ADB9-DE1156E5232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1"/>
          </p:nvPr>
        </p:nvSpPr>
        <p:spPr>
          <a:xfrm>
            <a:off x="2667000" y="6356350"/>
            <a:ext cx="3352800" cy="365125"/>
          </a:xfrm>
          <a:prstGeom prst="rect">
            <a:avLst/>
          </a:prstGeom>
        </p:spPr>
        <p:txBody>
          <a:bodyPr/>
          <a:lstStyle/>
          <a:p>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Footer Placeholder 4"/>
          <p:cNvSpPr>
            <a:spLocks noGrp="1"/>
          </p:cNvSpPr>
          <p:nvPr>
            <p:ph type="ftr" sz="quarter" idx="11"/>
          </p:nvPr>
        </p:nvSpPr>
        <p:spPr>
          <a:xfrm>
            <a:off x="2667000" y="6356350"/>
            <a:ext cx="3352800" cy="365125"/>
          </a:xfrm>
          <a:prstGeom prst="rect">
            <a:avLst/>
          </a:prstGeom>
        </p:spPr>
        <p:txBody>
          <a:bodyPr/>
          <a:lstStyle/>
          <a:p>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accent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23ED1E-F471-4BDE-B26F-30E79937E046}" type="datetimeFigureOut">
              <a:rPr lang="en-US" smtClean="0"/>
              <a:pPr/>
              <a:t>3/31/2012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D965E-AAAF-4041-ADB9-DE1156E52323}" type="slidenum">
              <a:rPr lang="en-US" smtClean="0"/>
              <a:pPr/>
              <a:t>‹#›</a:t>
            </a:fld>
            <a:endParaRPr lang="en-US"/>
          </a:p>
        </p:txBody>
      </p:sp>
      <p:pic>
        <p:nvPicPr>
          <p:cNvPr id="7" name="Picture 1"/>
          <p:cNvPicPr>
            <a:picLocks noChangeArrowheads="1"/>
          </p:cNvPicPr>
          <p:nvPr/>
        </p:nvPicPr>
        <p:blipFill>
          <a:blip r:embed="rId2" cstate="print"/>
          <a:srcRect/>
          <a:stretch>
            <a:fillRect/>
          </a:stretch>
        </p:blipFill>
        <p:spPr bwMode="auto">
          <a:xfrm>
            <a:off x="0" y="5175250"/>
            <a:ext cx="9142413" cy="1682750"/>
          </a:xfrm>
          <a:prstGeom prst="rect">
            <a:avLst/>
          </a:prstGeom>
          <a:noFill/>
          <a:ln w="12700" cap="rnd">
            <a:noFill/>
            <a:round/>
            <a:headEnd/>
            <a:tailEnd/>
          </a:ln>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23ED1E-F471-4BDE-B26F-30E79937E046}" type="datetimeFigureOut">
              <a:rPr lang="en-US" smtClean="0"/>
              <a:pPr/>
              <a:t>3/31/2012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FD965E-AAAF-4041-ADB9-DE1156E52323}" type="slidenum">
              <a:rPr lang="en-US" smtClean="0"/>
              <a:pPr/>
              <a:t>‹#›</a:t>
            </a:fld>
            <a:endParaRPr lang="en-US"/>
          </a:p>
        </p:txBody>
      </p:sp>
      <p:pic>
        <p:nvPicPr>
          <p:cNvPr id="9" name="Picture 1"/>
          <p:cNvPicPr>
            <a:picLocks noChangeArrowheads="1"/>
          </p:cNvPicPr>
          <p:nvPr/>
        </p:nvPicPr>
        <p:blipFill>
          <a:blip r:embed="rId2" cstate="print"/>
          <a:srcRect/>
          <a:stretch>
            <a:fillRect/>
          </a:stretch>
        </p:blipFill>
        <p:spPr bwMode="auto">
          <a:xfrm>
            <a:off x="1587" y="5175250"/>
            <a:ext cx="9142413" cy="1682750"/>
          </a:xfrm>
          <a:prstGeom prst="rect">
            <a:avLst/>
          </a:prstGeom>
          <a:noFill/>
          <a:ln w="12700" cap="rnd">
            <a:noFill/>
            <a:round/>
            <a:headEnd/>
            <a:tailEnd/>
          </a:ln>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248400"/>
            <a:ext cx="2133600" cy="365125"/>
          </a:xfrm>
        </p:spPr>
        <p:txBody>
          <a:bodyPr/>
          <a:lstStyle/>
          <a:p>
            <a:fld id="{F123ED1E-F471-4BDE-B26F-30E79937E046}" type="datetimeFigureOut">
              <a:rPr lang="en-US" smtClean="0"/>
              <a:pPr/>
              <a:t>3/31/2012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FD965E-AAAF-4041-ADB9-DE1156E52323}" type="slidenum">
              <a:rPr lang="en-US" smtClean="0"/>
              <a:pPr/>
              <a:t>‹#›</a:t>
            </a:fld>
            <a:endParaRPr lang="en-US"/>
          </a:p>
        </p:txBody>
      </p:sp>
      <p:pic>
        <p:nvPicPr>
          <p:cNvPr id="10" name="Picture 1"/>
          <p:cNvPicPr>
            <a:picLocks noChangeArrowheads="1"/>
          </p:cNvPicPr>
          <p:nvPr/>
        </p:nvPicPr>
        <p:blipFill>
          <a:blip r:embed="rId2" cstate="print"/>
          <a:srcRect/>
          <a:stretch>
            <a:fillRect/>
          </a:stretch>
        </p:blipFill>
        <p:spPr bwMode="auto">
          <a:xfrm>
            <a:off x="1587" y="5175250"/>
            <a:ext cx="9142413" cy="1682750"/>
          </a:xfrm>
          <a:prstGeom prst="rect">
            <a:avLst/>
          </a:prstGeom>
          <a:noFill/>
          <a:ln w="12700" cap="rnd">
            <a:noFill/>
            <a:round/>
            <a:headEnd/>
            <a:tailEnd/>
          </a:ln>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23ED1E-F471-4BDE-B26F-30E79937E046}" type="datetimeFigureOut">
              <a:rPr lang="en-US" smtClean="0"/>
              <a:pPr/>
              <a:t>3/31/2012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FD965E-AAAF-4041-ADB9-DE1156E52323}" type="slidenum">
              <a:rPr lang="en-US" smtClean="0"/>
              <a:pPr/>
              <a:t>‹#›</a:t>
            </a:fld>
            <a:endParaRPr lang="en-US"/>
          </a:p>
        </p:txBody>
      </p:sp>
      <p:pic>
        <p:nvPicPr>
          <p:cNvPr id="6" name="Picture 1"/>
          <p:cNvPicPr>
            <a:picLocks noChangeArrowheads="1"/>
          </p:cNvPicPr>
          <p:nvPr/>
        </p:nvPicPr>
        <p:blipFill>
          <a:blip r:embed="rId2" cstate="print"/>
          <a:srcRect/>
          <a:stretch>
            <a:fillRect/>
          </a:stretch>
        </p:blipFill>
        <p:spPr bwMode="auto">
          <a:xfrm>
            <a:off x="1587" y="5175250"/>
            <a:ext cx="9142413" cy="1682750"/>
          </a:xfrm>
          <a:prstGeom prst="rect">
            <a:avLst/>
          </a:prstGeom>
          <a:noFill/>
          <a:ln w="12700" cap="rnd">
            <a:noFill/>
            <a:round/>
            <a:headEnd/>
            <a:tailEnd/>
          </a:ln>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23ED1E-F471-4BDE-B26F-30E79937E046}" type="datetimeFigureOut">
              <a:rPr lang="en-US" smtClean="0"/>
              <a:pPr/>
              <a:t>3/31/2012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FD965E-AAAF-4041-ADB9-DE1156E52323}"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23ED1E-F471-4BDE-B26F-30E79937E046}" type="datetimeFigureOut">
              <a:rPr lang="en-US" smtClean="0"/>
              <a:pPr/>
              <a:t>3/31/2012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FD965E-AAAF-4041-ADB9-DE1156E52323}"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23ED1E-F471-4BDE-B26F-30E79937E046}" type="datetimeFigureOut">
              <a:rPr lang="en-US" smtClean="0"/>
              <a:pPr/>
              <a:t>3/31/2012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FD965E-AAAF-4041-ADB9-DE1156E52323}"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4.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5.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23ED1E-F471-4BDE-B26F-30E79937E046}" type="datetimeFigureOut">
              <a:rPr lang="en-US" smtClean="0"/>
              <a:pPr/>
              <a:t>3/31/2012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FD965E-AAAF-4041-ADB9-DE1156E523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duotone>
              <a:schemeClr val="bg1">
                <a:shade val="90000"/>
                <a:satMod val="150000"/>
              </a:schemeClr>
              <a:schemeClr val="bg1">
                <a:tint val="88000"/>
                <a:satMod val="150000"/>
              </a:schemeClr>
            </a:duotone>
            <a:lum/>
          </a:blip>
          <a:srcRect/>
          <a:stretch>
            <a:fillRect/>
          </a:stretch>
        </a:blipFill>
        <a:effectLst/>
      </p:bgPr>
    </p:bg>
    <p:spTree>
      <p:nvGrpSpPr>
        <p:cNvPr id="1" name=""/>
        <p:cNvGrpSpPr/>
        <p:nvPr/>
      </p:nvGrpSpPr>
      <p:grpSpPr>
        <a:xfrm>
          <a:off x="0" y="0"/>
          <a:ext cx="0" cy="0"/>
          <a:chOff x="0" y="0"/>
          <a:chExt cx="0" cy="0"/>
        </a:xfrm>
      </p:grpSpPr>
      <p:grpSp>
        <p:nvGrpSpPr>
          <p:cNvPr id="2" name="Group 1"/>
          <p:cNvGrpSpPr/>
          <p:nvPr/>
        </p:nvGrpSpPr>
        <p:grpSpPr>
          <a:xfrm>
            <a:off x="-36548" y="188960"/>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9050" cap="flat" cmpd="sng" algn="ctr">
              <a:gradFill flip="none" rotWithShape="1">
                <a:gsLst>
                  <a:gs pos="0">
                    <a:srgbClr val="FFFFFF"/>
                  </a:gs>
                  <a:gs pos="7001">
                    <a:srgbClr val="E6E6E6"/>
                  </a:gs>
                  <a:gs pos="32001">
                    <a:srgbClr val="7D8496"/>
                  </a:gs>
                  <a:gs pos="47000">
                    <a:srgbClr val="E6E6E6"/>
                  </a:gs>
                  <a:gs pos="85001">
                    <a:srgbClr val="7D8496"/>
                  </a:gs>
                  <a:gs pos="100000">
                    <a:srgbClr val="E6E6E6"/>
                  </a:gs>
                </a:gsLst>
                <a:lin ang="1080000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19050" cap="flat" cmpd="sng" algn="ctr">
              <a:gradFill flip="none" rotWithShape="1">
                <a:gsLst>
                  <a:gs pos="0">
                    <a:srgbClr val="FFFFFF"/>
                  </a:gs>
                  <a:gs pos="7001">
                    <a:srgbClr val="E6E6E6"/>
                  </a:gs>
                  <a:gs pos="32001">
                    <a:srgbClr val="7D8496"/>
                  </a:gs>
                  <a:gs pos="47000">
                    <a:srgbClr val="E6E6E6"/>
                  </a:gs>
                  <a:gs pos="85001">
                    <a:srgbClr val="7D8496"/>
                  </a:gs>
                  <a:gs pos="100000">
                    <a:srgbClr val="E6E6E6"/>
                  </a:gs>
                </a:gsLst>
                <a:lin ang="1080000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
        <p:nvSpPr>
          <p:cNvPr id="7" name="Freeform 6"/>
          <p:cNvSpPr>
            <a:spLocks/>
          </p:cNvSpPr>
          <p:nvPr/>
        </p:nvSpPr>
        <p:spPr bwMode="auto">
          <a:xfrm>
            <a:off x="-19050" y="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flip="none" rotWithShape="1">
            <a:gsLst>
              <a:gs pos="0">
                <a:schemeClr val="accent1">
                  <a:lumMod val="75000"/>
                </a:schemeClr>
              </a:gs>
              <a:gs pos="100000">
                <a:schemeClr val="accent3">
                  <a:shade val="80000"/>
                  <a:alpha val="55000"/>
                  <a:satMod val="15500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698256"/>
            <a:ext cx="8229600" cy="783059"/>
          </a:xfrm>
          <a:prstGeom prst="rect">
            <a:avLst/>
          </a:prstGeom>
        </p:spPr>
        <p:txBody>
          <a:bodyPr vert="horz" lIns="0" rIns="0" bIns="0" anchor="b">
            <a:normAutofit/>
          </a:bodyPr>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596044"/>
            <a:ext cx="8229600" cy="4728556"/>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15" name="Freeform 14"/>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flip="none" rotWithShape="1">
            <a:gsLst>
              <a:gs pos="0">
                <a:schemeClr val="bg2">
                  <a:lumMod val="75000"/>
                </a:schemeClr>
              </a:gs>
              <a:gs pos="80000">
                <a:schemeClr val="accent1">
                  <a:lumMod val="75000"/>
                </a:schemeClr>
              </a:gs>
            </a:gsLst>
            <a:lin ang="16200000" scaled="1"/>
            <a:tileRect/>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6" name="Rectangle 2"/>
          <p:cNvSpPr>
            <a:spLocks noChangeArrowheads="1"/>
          </p:cNvSpPr>
          <p:nvPr/>
        </p:nvSpPr>
        <p:spPr bwMode="auto">
          <a:xfrm>
            <a:off x="0" y="0"/>
            <a:ext cx="9144000" cy="457200"/>
          </a:xfrm>
          <a:prstGeom prst="rect">
            <a:avLst/>
          </a:prstGeom>
          <a:noFill/>
          <a:ln w="9525">
            <a:noFill/>
            <a:miter lim="800000"/>
            <a:headEnd/>
            <a:tailEnd/>
          </a:ln>
          <a:effectLst/>
        </p:spPr>
        <p:txBody>
          <a:bodyPr wrap="none" anchor="ctr">
            <a:spAutoFit/>
          </a:bodyPr>
          <a:lstStyle/>
          <a:p>
            <a:pPr>
              <a:defRPr/>
            </a:pPr>
            <a:endParaRPr lang="en-US"/>
          </a:p>
        </p:txBody>
      </p:sp>
      <p:sp>
        <p:nvSpPr>
          <p:cNvPr id="17" name="Rectangle 3"/>
          <p:cNvSpPr>
            <a:spLocks noChangeArrowheads="1"/>
          </p:cNvSpPr>
          <p:nvPr/>
        </p:nvSpPr>
        <p:spPr bwMode="auto">
          <a:xfrm>
            <a:off x="0" y="885825"/>
            <a:ext cx="9144000" cy="0"/>
          </a:xfrm>
          <a:prstGeom prst="rect">
            <a:avLst/>
          </a:prstGeom>
          <a:noFill/>
          <a:ln w="9525">
            <a:noFill/>
            <a:miter lim="800000"/>
            <a:headEnd/>
            <a:tailEnd/>
          </a:ln>
          <a:effectLst/>
        </p:spPr>
        <p:txBody>
          <a:bodyPr wrap="none" anchor="ctr">
            <a:spAutoFit/>
          </a:bodyPr>
          <a:lstStyle/>
          <a:p>
            <a:pPr>
              <a:defRPr/>
            </a:pPr>
            <a:endParaRPr lang="en-US">
              <a:latin typeface="Arial" pitchFamily="34" charset="0"/>
              <a:cs typeface="Arial" pitchFamily="34" charset="0"/>
            </a:endParaRPr>
          </a:p>
        </p:txBody>
      </p:sp>
      <p:sp>
        <p:nvSpPr>
          <p:cNvPr id="21" name="Slide Number Placeholder 20"/>
          <p:cNvSpPr>
            <a:spLocks noGrp="1"/>
          </p:cNvSpPr>
          <p:nvPr>
            <p:ph type="sldNum" sz="quarter" idx="4"/>
          </p:nvPr>
        </p:nvSpPr>
        <p:spPr>
          <a:xfrm>
            <a:off x="3327862" y="6431166"/>
            <a:ext cx="2133600" cy="365125"/>
          </a:xfrm>
          <a:prstGeom prst="rect">
            <a:avLst/>
          </a:prstGeom>
        </p:spPr>
        <p:txBody>
          <a:bodyPr vert="horz" lIns="91440" tIns="45720" rIns="91440" bIns="45720" rtlCol="0" anchor="ctr"/>
          <a:lstStyle>
            <a:lvl1pPr algn="ctr">
              <a:defRPr sz="1400" b="1">
                <a:solidFill>
                  <a:schemeClr val="tx1">
                    <a:tint val="75000"/>
                  </a:schemeClr>
                </a:solidFill>
              </a:defRPr>
            </a:lvl1pPr>
          </a:lstStyle>
          <a:p>
            <a:fld id="{2DFD965E-AAAF-4041-ADB9-DE1156E52323}" type="slidenum">
              <a:rPr lang="en-US" smtClean="0"/>
              <a:pPr/>
              <a:t>‹#›</a:t>
            </a:fld>
            <a:endParaRPr lang="en-US"/>
          </a:p>
        </p:txBody>
      </p:sp>
      <p:sp>
        <p:nvSpPr>
          <p:cNvPr id="14" name="Freeform 13"/>
          <p:cNvSpPr>
            <a:spLocks/>
          </p:cNvSpPr>
          <p:nvPr/>
        </p:nvSpPr>
        <p:spPr bwMode="auto">
          <a:xfrm>
            <a:off x="-8626" y="0"/>
            <a:ext cx="9163050" cy="922338"/>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flip="none" rotWithShape="1">
            <a:gsLst>
              <a:gs pos="0">
                <a:srgbClr val="FFCC00"/>
              </a:gs>
              <a:gs pos="100000">
                <a:srgbClr val="FFFF66"/>
              </a:gs>
            </a:gsLst>
            <a:lin ang="5400000" scaled="1"/>
            <a:tileRect/>
          </a:gradFill>
          <a:ln w="9525" cap="flat" cmpd="sng" algn="ctr">
            <a:noFill/>
            <a:prstDash val="solid"/>
            <a:round/>
            <a:headEnd type="none" w="med" len="med"/>
            <a:tailEnd type="none" w="med" len="med"/>
          </a:ln>
          <a:effectLst/>
        </p:spPr>
        <p:txBody>
          <a:bodyPr/>
          <a:lstStyle/>
          <a:p>
            <a:pPr>
              <a:defRPr/>
            </a:pPr>
            <a:endParaRPr lang="en-US">
              <a:latin typeface="+mn-lt"/>
            </a:endParaRPr>
          </a:p>
        </p:txBody>
      </p:sp>
      <p:grpSp>
        <p:nvGrpSpPr>
          <p:cNvPr id="3" name="Group 26"/>
          <p:cNvGrpSpPr/>
          <p:nvPr/>
        </p:nvGrpSpPr>
        <p:grpSpPr>
          <a:xfrm>
            <a:off x="8125619" y="43130"/>
            <a:ext cx="983877" cy="983877"/>
            <a:chOff x="8125619" y="43130"/>
            <a:chExt cx="983877" cy="983877"/>
          </a:xfrm>
        </p:grpSpPr>
        <p:sp>
          <p:nvSpPr>
            <p:cNvPr id="25" name="Oval 24"/>
            <p:cNvSpPr>
              <a:spLocks/>
            </p:cNvSpPr>
            <p:nvPr userDrawn="1"/>
          </p:nvSpPr>
          <p:spPr>
            <a:xfrm>
              <a:off x="8128380" y="56033"/>
              <a:ext cx="960120" cy="960120"/>
            </a:xfrm>
            <a:prstGeom prst="ellipse">
              <a:avLst/>
            </a:prstGeom>
            <a:solidFill>
              <a:srgbClr val="FFFFFF"/>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6" descr="http://www.ednewscolorado.org/wp-content/uploads/2010/08/StockLegacyFdnLogo81110.jpg"/>
            <p:cNvPicPr>
              <a:picLocks noChangeAspect="1" noChangeArrowheads="1"/>
            </p:cNvPicPr>
            <p:nvPr userDrawn="1"/>
          </p:nvPicPr>
          <p:blipFill>
            <a:blip r:embed="rId14" cstate="print">
              <a:clrChange>
                <a:clrFrom>
                  <a:srgbClr val="FFFFFF"/>
                </a:clrFrom>
                <a:clrTo>
                  <a:srgbClr val="FFFFFF">
                    <a:alpha val="0"/>
                  </a:srgbClr>
                </a:clrTo>
              </a:clrChange>
            </a:blip>
            <a:srcRect/>
            <a:stretch>
              <a:fillRect/>
            </a:stretch>
          </p:blipFill>
          <p:spPr bwMode="auto">
            <a:xfrm>
              <a:off x="8125619" y="43130"/>
              <a:ext cx="983877" cy="983877"/>
            </a:xfrm>
            <a:prstGeom prst="rect">
              <a:avLst/>
            </a:prstGeom>
            <a:noFill/>
          </p:spPr>
        </p:pic>
      </p:gr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txStyles>
    <p:titleStyle>
      <a:lvl1pPr algn="l" rtl="0" eaLnBrk="1" latinLnBrk="0" hangingPunct="1">
        <a:spcBef>
          <a:spcPct val="0"/>
        </a:spcBef>
        <a:buNone/>
        <a:defRPr kumimoji="0" sz="5000" b="0" kern="1200">
          <a:ln>
            <a:noFill/>
          </a:ln>
          <a:gradFill flip="none" rotWithShape="1">
            <a:gsLst>
              <a:gs pos="0">
                <a:schemeClr val="accent1">
                  <a:lumMod val="75000"/>
                </a:schemeClr>
              </a:gs>
              <a:gs pos="50000">
                <a:srgbClr val="0070C0"/>
              </a:gs>
              <a:gs pos="100000">
                <a:schemeClr val="accent1">
                  <a:lumMod val="60000"/>
                  <a:lumOff val="40000"/>
                </a:schemeClr>
              </a:gs>
            </a:gsLst>
            <a:lin ang="16200000" scaled="1"/>
            <a:tileRect/>
          </a:gra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j-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j-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j-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j-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j-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Data" Target="../diagrams/data1.xml"/><Relationship Id="rId7"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hyperlink" Target="http://colegacy.org/tool-and-resources/best-practices-guides/physical-activity/" TargetMode="External"/><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hyperlink" Target="http://colegacy.org/comprehensive-pe-and-health-standards/promote-it/" TargetMode="External"/><Relationship Id="rId2" Type="http://schemas.openxmlformats.org/officeDocument/2006/relationships/notesSlide" Target="../notesSlides/notesSlide23.xml"/><Relationship Id="rId1" Type="http://schemas.openxmlformats.org/officeDocument/2006/relationships/slideLayout" Target="../slideLayouts/slideLayout13.xml"/><Relationship Id="rId5" Type="http://schemas.openxmlformats.org/officeDocument/2006/relationships/image" Target="../media/image29.jpeg"/><Relationship Id="rId4" Type="http://schemas.openxmlformats.org/officeDocument/2006/relationships/image" Target="../media/image28.jpeg"/></Relationships>
</file>

<file path=ppt/slides/_rels/slide2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4.xml"/><Relationship Id="rId1" Type="http://schemas.openxmlformats.org/officeDocument/2006/relationships/slideLayout" Target="../slideLayouts/slideLayout13.xml"/><Relationship Id="rId5" Type="http://schemas.openxmlformats.org/officeDocument/2006/relationships/image" Target="../media/image31.jpeg"/><Relationship Id="rId4" Type="http://schemas.openxmlformats.org/officeDocument/2006/relationships/hyperlink" Target="http://www.colegacy.org/" TargetMode="External"/></Relationships>
</file>

<file path=ppt/slides/_rels/slide25.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hyperlink" Target="http://colegacy.org/site/health_and_wellness_in_colorado_schools/" TargetMode="External"/><Relationship Id="rId7" Type="http://schemas.openxmlformats.org/officeDocument/2006/relationships/image" Target="../media/image33.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hyperlink" Target="http://www2.ed.gov/programs/whitephysed/index.html" TargetMode="External"/><Relationship Id="rId4" Type="http://schemas.openxmlformats.org/officeDocument/2006/relationships/hyperlink" Target="http://www.coloradohealth.org/landing.aspx?id=3730" TargetMode="External"/><Relationship Id="rId9" Type="http://schemas.openxmlformats.org/officeDocument/2006/relationships/image" Target="../media/image35.gif"/></Relationships>
</file>

<file path=ppt/slides/_rels/slide26.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jpeg"/><Relationship Id="rId7" Type="http://schemas.openxmlformats.org/officeDocument/2006/relationships/image" Target="../media/image40.png"/><Relationship Id="rId12" Type="http://schemas.openxmlformats.org/officeDocument/2006/relationships/image" Target="../media/image45.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9.png"/><Relationship Id="rId11" Type="http://schemas.openxmlformats.org/officeDocument/2006/relationships/image" Target="../media/image44.jpeg"/><Relationship Id="rId5" Type="http://schemas.openxmlformats.org/officeDocument/2006/relationships/image" Target="../media/image38.png"/><Relationship Id="rId10" Type="http://schemas.openxmlformats.org/officeDocument/2006/relationships/image" Target="../media/image43.jpeg"/><Relationship Id="rId4" Type="http://schemas.openxmlformats.org/officeDocument/2006/relationships/image" Target="../media/image37.png"/><Relationship Id="rId9"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3.jpeg"/></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51.png"/></Relationships>
</file>

<file path=ppt/slides/_rels/slide32.xml.rels><?xml version="1.0" encoding="UTF-8" standalone="yes"?>
<Relationships xmlns="http://schemas.openxmlformats.org/package/2006/relationships"><Relationship Id="rId3" Type="http://schemas.openxmlformats.org/officeDocument/2006/relationships/hyperlink" Target="http://pvhs.org/healthykidsclub" TargetMode="External"/><Relationship Id="rId7" Type="http://schemas.openxmlformats.org/officeDocument/2006/relationships/image" Target="../media/image45.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53.png"/><Relationship Id="rId4" Type="http://schemas.openxmlformats.org/officeDocument/2006/relationships/image" Target="../media/image52.jpeg"/></Relationships>
</file>

<file path=ppt/slides/_rels/slide3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55.jpeg"/></Relationships>
</file>

<file path=ppt/slides/_rels/slide34.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www.nhlbi.nih.gov/health/public/heart/obesity/wecan/tools-resources/physical-activity.htm" TargetMode="External"/><Relationship Id="rId3" Type="http://schemas.openxmlformats.org/officeDocument/2006/relationships/hyperlink" Target="http://www.coloradopublichealth.org/documents/HB11-1069FAQs.pdf" TargetMode="External"/><Relationship Id="rId7" Type="http://schemas.openxmlformats.org/officeDocument/2006/relationships/hyperlink" Target="http://www.cde.state.co.us/cdeprevention/healthyschoolschampions.htm"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http://about.livewellcolorado.org/resource-toolbox/how-to-do-it" TargetMode="External"/><Relationship Id="rId5" Type="http://schemas.openxmlformats.org/officeDocument/2006/relationships/hyperlink" Target="http://www.aahperd.org/naspe/publications/teachingTools/upload/PA-During-School-Day.pdf" TargetMode="External"/><Relationship Id="rId4" Type="http://schemas.openxmlformats.org/officeDocument/2006/relationships/hyperlink" Target="https://red001.mail.microsoftonline.com/owa/redir.aspx?C=203658d3774f47758d71423d45929eb8&amp;URL=http://colegacy.org/2011/06/webinar-implementing-colorado-hb11-1069-physical-activity-expectations-in-school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red001.mail.microsoftonline.com/owa/redir.aspx?C=203658d3774f47758d71423d45929eb8&amp;URL=http://colegacy.org/2011/06/webinar-implementing-colorado-hb11-1069-physical-activity-expectations-in-school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5300" b="1" dirty="0" smtClean="0"/>
              <a:t>Physical Activity in Schools</a:t>
            </a:r>
            <a:br>
              <a:rPr lang="en-US" sz="5300" b="1" dirty="0" smtClean="0"/>
            </a:br>
            <a:r>
              <a:rPr lang="en-US" sz="4000" dirty="0" smtClean="0"/>
              <a:t>Resources and Case Studies to Implement HB11-1069</a:t>
            </a:r>
            <a:endParaRPr lang="en-US" sz="4000" dirty="0"/>
          </a:p>
        </p:txBody>
      </p:sp>
      <p:sp>
        <p:nvSpPr>
          <p:cNvPr id="3" name="Subtitle 2"/>
          <p:cNvSpPr>
            <a:spLocks noGrp="1"/>
          </p:cNvSpPr>
          <p:nvPr>
            <p:ph type="subTitle" idx="1"/>
          </p:nvPr>
        </p:nvSpPr>
        <p:spPr/>
        <p:txBody>
          <a:bodyPr/>
          <a:lstStyle/>
          <a:p>
            <a:r>
              <a:rPr lang="en-US" dirty="0" smtClean="0"/>
              <a:t>A </a:t>
            </a:r>
            <a:r>
              <a:rPr lang="en-US" dirty="0" smtClean="0"/>
              <a:t>webinar </a:t>
            </a:r>
            <a:r>
              <a:rPr lang="en-US" dirty="0" smtClean="0"/>
              <a:t>by </a:t>
            </a:r>
            <a:r>
              <a:rPr lang="en-US" dirty="0" err="1" smtClean="0"/>
              <a:t>Alaina</a:t>
            </a:r>
            <a:r>
              <a:rPr lang="en-US" dirty="0" smtClean="0"/>
              <a:t> Larson</a:t>
            </a:r>
            <a:r>
              <a:rPr lang="en-US" dirty="0" smtClean="0"/>
              <a:t> </a:t>
            </a:r>
            <a:endParaRPr lang="en-US" dirty="0" smtClean="0"/>
          </a:p>
          <a:p>
            <a:r>
              <a:rPr lang="en-US" dirty="0" smtClean="0"/>
              <a:t>August 16, 2011</a:t>
            </a:r>
          </a:p>
          <a:p>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Positive Results= Active Students</a:t>
            </a:r>
            <a:endParaRPr lang="en-US" dirty="0"/>
          </a:p>
        </p:txBody>
      </p:sp>
      <p:sp>
        <p:nvSpPr>
          <p:cNvPr id="3" name="Content Placeholder 2"/>
          <p:cNvSpPr>
            <a:spLocks noGrp="1"/>
          </p:cNvSpPr>
          <p:nvPr>
            <p:ph idx="1"/>
          </p:nvPr>
        </p:nvSpPr>
        <p:spPr>
          <a:xfrm>
            <a:off x="3429000" y="1600200"/>
            <a:ext cx="5257800" cy="4525963"/>
          </a:xfrm>
        </p:spPr>
        <p:txBody>
          <a:bodyPr>
            <a:normAutofit lnSpcReduction="10000"/>
          </a:bodyPr>
          <a:lstStyle/>
          <a:p>
            <a:r>
              <a:rPr lang="en-US" dirty="0" smtClean="0"/>
              <a:t>External evaluator conducted classroom observations using the SOFIT protocol</a:t>
            </a:r>
          </a:p>
          <a:p>
            <a:r>
              <a:rPr lang="en-US" dirty="0" smtClean="0"/>
              <a:t>Found DPS students were physically active an average of 64.5% of the time</a:t>
            </a:r>
          </a:p>
          <a:p>
            <a:pPr lvl="1"/>
            <a:r>
              <a:rPr lang="en-US" dirty="0" smtClean="0"/>
              <a:t>Exceeds recommended levels! </a:t>
            </a:r>
            <a:endParaRPr lang="en-US" dirty="0"/>
          </a:p>
        </p:txBody>
      </p:sp>
      <p:pic>
        <p:nvPicPr>
          <p:cNvPr id="4" name="Picture 2" descr="http://www.enjoyourlives.com/wp-content/uploads/2009/07/jump-rope.jpg"/>
          <p:cNvPicPr>
            <a:picLocks noChangeAspect="1" noChangeArrowheads="1"/>
          </p:cNvPicPr>
          <p:nvPr/>
        </p:nvPicPr>
        <p:blipFill>
          <a:blip r:embed="rId3" cstate="print"/>
          <a:srcRect/>
          <a:stretch>
            <a:fillRect/>
          </a:stretch>
        </p:blipFill>
        <p:spPr bwMode="auto">
          <a:xfrm>
            <a:off x="249568" y="1417342"/>
            <a:ext cx="3133725" cy="4648201"/>
          </a:xfrm>
          <a:prstGeom prst="rect">
            <a:avLst/>
          </a:prstGeom>
          <a:noFill/>
        </p:spPr>
      </p:pic>
      <p:pic>
        <p:nvPicPr>
          <p:cNvPr id="5" name="Picture 8" descr="http://upload.wikimedia.org/wikipedia/en/3/36/DenverPublicSchoolsLogo.png"/>
          <p:cNvPicPr>
            <a:picLocks noChangeAspect="1" noChangeArrowheads="1"/>
          </p:cNvPicPr>
          <p:nvPr/>
        </p:nvPicPr>
        <p:blipFill>
          <a:blip r:embed="rId4" cstate="print"/>
          <a:srcRect/>
          <a:stretch>
            <a:fillRect/>
          </a:stretch>
        </p:blipFill>
        <p:spPr bwMode="auto">
          <a:xfrm>
            <a:off x="76200" y="5734049"/>
            <a:ext cx="1047750" cy="1047751"/>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20"/>
            <a:ext cx="8229600" cy="1143000"/>
          </a:xfrm>
        </p:spPr>
        <p:txBody>
          <a:bodyPr>
            <a:noAutofit/>
          </a:bodyPr>
          <a:lstStyle/>
          <a:p>
            <a:r>
              <a:rPr lang="en-US" sz="4000" b="1" dirty="0" smtClean="0">
                <a:solidFill>
                  <a:schemeClr val="accent6"/>
                </a:solidFill>
              </a:rPr>
              <a:t>3-R Project Relevancy, Rigor, and Relationship of Physical Activity</a:t>
            </a:r>
            <a:br>
              <a:rPr lang="en-US" sz="4000" b="1" dirty="0" smtClean="0">
                <a:solidFill>
                  <a:schemeClr val="accent6"/>
                </a:solidFill>
              </a:rPr>
            </a:br>
            <a:r>
              <a:rPr lang="en-US" sz="4000" dirty="0" smtClean="0">
                <a:solidFill>
                  <a:schemeClr val="accent6">
                    <a:lumMod val="60000"/>
                    <a:lumOff val="40000"/>
                  </a:schemeClr>
                </a:solidFill>
              </a:rPr>
              <a:t>Aurora Public Schools</a:t>
            </a:r>
            <a:endParaRPr lang="en-US" sz="4000" b="1" dirty="0">
              <a:solidFill>
                <a:schemeClr val="accent6">
                  <a:lumMod val="60000"/>
                  <a:lumOff val="40000"/>
                </a:schemeClr>
              </a:solidFill>
            </a:endParaRPr>
          </a:p>
        </p:txBody>
      </p:sp>
      <p:sp>
        <p:nvSpPr>
          <p:cNvPr id="6" name="Content Placeholder 5"/>
          <p:cNvSpPr>
            <a:spLocks noGrp="1"/>
          </p:cNvSpPr>
          <p:nvPr>
            <p:ph idx="1"/>
          </p:nvPr>
        </p:nvSpPr>
        <p:spPr>
          <a:xfrm>
            <a:off x="457200" y="2057400"/>
            <a:ext cx="8229600" cy="4525963"/>
          </a:xfrm>
        </p:spPr>
        <p:txBody>
          <a:bodyPr/>
          <a:lstStyle/>
          <a:p>
            <a:r>
              <a:rPr lang="en-US" dirty="0" smtClean="0"/>
              <a:t>Professional development opportunity for teachers</a:t>
            </a:r>
          </a:p>
          <a:p>
            <a:r>
              <a:rPr lang="en-US" dirty="0" smtClean="0"/>
              <a:t>Trains staff to bring physical activity into the classroom</a:t>
            </a:r>
          </a:p>
          <a:p>
            <a:r>
              <a:rPr lang="en-US" dirty="0" smtClean="0"/>
              <a:t>Aligns academic goals with physical activity goals </a:t>
            </a:r>
            <a:endParaRPr lang="en-US" dirty="0"/>
          </a:p>
        </p:txBody>
      </p:sp>
      <p:pic>
        <p:nvPicPr>
          <p:cNvPr id="5" name="Picture 4" descr="APSlogoBW07.bmp"/>
          <p:cNvPicPr>
            <a:picLocks noChangeAspect="1"/>
          </p:cNvPicPr>
          <p:nvPr/>
        </p:nvPicPr>
        <p:blipFill>
          <a:blip r:embed="rId3" cstate="print"/>
          <a:stretch>
            <a:fillRect/>
          </a:stretch>
        </p:blipFill>
        <p:spPr bwMode="ltGray">
          <a:xfrm>
            <a:off x="152400" y="5715000"/>
            <a:ext cx="991428" cy="990600"/>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Professional Development Process</a:t>
            </a:r>
            <a:endParaRPr lang="en-US" dirty="0"/>
          </a:p>
        </p:txBody>
      </p:sp>
      <p:graphicFrame>
        <p:nvGraphicFramePr>
          <p:cNvPr id="4" name="Diagram 3"/>
          <p:cNvGraphicFramePr/>
          <p:nvPr/>
        </p:nvGraphicFramePr>
        <p:xfrm>
          <a:off x="182928" y="160022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APSlogoBW07.bmp"/>
          <p:cNvPicPr>
            <a:picLocks noChangeAspect="1"/>
          </p:cNvPicPr>
          <p:nvPr/>
        </p:nvPicPr>
        <p:blipFill>
          <a:blip r:embed="rId7" cstate="print"/>
          <a:stretch>
            <a:fillRect/>
          </a:stretch>
        </p:blipFill>
        <p:spPr bwMode="ltGray">
          <a:xfrm>
            <a:off x="152400" y="5715000"/>
            <a:ext cx="991428" cy="990600"/>
          </a:xfrm>
          <a:prstGeom prst="rect">
            <a:avLst/>
          </a:prstGeom>
          <a:ln>
            <a:noFill/>
          </a:ln>
          <a:effectLst>
            <a:outerShdw blurRad="292100" dist="139700" dir="2700000" algn="tl" rotWithShape="0">
              <a:srgbClr val="333333">
                <a:alpha val="65000"/>
              </a:srgbClr>
            </a:outerShdw>
          </a:effectLst>
        </p:spPr>
      </p:pic>
      <p:pic>
        <p:nvPicPr>
          <p:cNvPr id="5" name="Picture 4" descr="http://www.uft.org/files/imagecache/medium/migrated_media/news/teacher/feature/nyt20100219_4b.jpg"/>
          <p:cNvPicPr>
            <a:picLocks noChangeAspect="1" noChangeArrowheads="1"/>
          </p:cNvPicPr>
          <p:nvPr/>
        </p:nvPicPr>
        <p:blipFill>
          <a:blip r:embed="rId8" cstate="print"/>
          <a:srcRect r="11625"/>
          <a:stretch>
            <a:fillRect/>
          </a:stretch>
        </p:blipFill>
        <p:spPr bwMode="auto">
          <a:xfrm>
            <a:off x="5699533" y="1143025"/>
            <a:ext cx="3261539" cy="2468853"/>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Incorporating Activity with Academics</a:t>
            </a:r>
            <a:endParaRPr lang="en-US" dirty="0"/>
          </a:p>
        </p:txBody>
      </p:sp>
      <p:sp>
        <p:nvSpPr>
          <p:cNvPr id="3" name="Content Placeholder 2"/>
          <p:cNvSpPr>
            <a:spLocks noGrp="1"/>
          </p:cNvSpPr>
          <p:nvPr>
            <p:ph idx="1"/>
          </p:nvPr>
        </p:nvSpPr>
        <p:spPr>
          <a:xfrm>
            <a:off x="1981200" y="4419600"/>
            <a:ext cx="7010400" cy="1295400"/>
          </a:xfrm>
        </p:spPr>
        <p:txBody>
          <a:bodyPr/>
          <a:lstStyle/>
          <a:p>
            <a:pPr>
              <a:buNone/>
            </a:pPr>
            <a:r>
              <a:rPr lang="en-US" dirty="0" smtClean="0"/>
              <a:t>It enhances mental functioning!</a:t>
            </a:r>
            <a:endParaRPr lang="en-US" dirty="0"/>
          </a:p>
        </p:txBody>
      </p:sp>
      <p:pic>
        <p:nvPicPr>
          <p:cNvPr id="9218" name="Picture 2" descr="http://t0.gstatic.com/images?q=tbn:ANd9GcT4hzacUPKi-mPMxmEZaZ-vdQY_wMOsPCYtEx5flPJuR_dqBKhd"/>
          <p:cNvPicPr>
            <a:picLocks noChangeAspect="1" noChangeArrowheads="1"/>
          </p:cNvPicPr>
          <p:nvPr/>
        </p:nvPicPr>
        <p:blipFill>
          <a:blip r:embed="rId3" cstate="print"/>
          <a:srcRect/>
          <a:stretch>
            <a:fillRect/>
          </a:stretch>
        </p:blipFill>
        <p:spPr bwMode="auto">
          <a:xfrm>
            <a:off x="2590800" y="1371600"/>
            <a:ext cx="3886200" cy="2899705"/>
          </a:xfrm>
          <a:prstGeom prst="rect">
            <a:avLst/>
          </a:prstGeom>
          <a:noFill/>
        </p:spPr>
      </p:pic>
      <p:pic>
        <p:nvPicPr>
          <p:cNvPr id="8" name="Picture 7" descr="APSlogoBW07.bmp"/>
          <p:cNvPicPr>
            <a:picLocks noChangeAspect="1"/>
          </p:cNvPicPr>
          <p:nvPr/>
        </p:nvPicPr>
        <p:blipFill>
          <a:blip r:embed="rId4" cstate="print"/>
          <a:stretch>
            <a:fillRect/>
          </a:stretch>
        </p:blipFill>
        <p:spPr bwMode="ltGray">
          <a:xfrm>
            <a:off x="152400" y="5715000"/>
            <a:ext cx="991428" cy="990600"/>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Work in Progress</a:t>
            </a:r>
            <a:endParaRPr lang="en-US" dirty="0"/>
          </a:p>
        </p:txBody>
      </p:sp>
      <p:sp>
        <p:nvSpPr>
          <p:cNvPr id="3" name="Content Placeholder 2"/>
          <p:cNvSpPr>
            <a:spLocks noGrp="1"/>
          </p:cNvSpPr>
          <p:nvPr>
            <p:ph idx="1"/>
          </p:nvPr>
        </p:nvSpPr>
        <p:spPr>
          <a:xfrm>
            <a:off x="457200" y="1600220"/>
            <a:ext cx="8229600" cy="4525963"/>
          </a:xfrm>
        </p:spPr>
        <p:txBody>
          <a:bodyPr/>
          <a:lstStyle/>
          <a:p>
            <a:r>
              <a:rPr lang="en-US" dirty="0" smtClean="0"/>
              <a:t>Designing the program</a:t>
            </a:r>
          </a:p>
          <a:p>
            <a:r>
              <a:rPr lang="en-US" dirty="0" smtClean="0"/>
              <a:t>CO Legacy Foundation Innovation </a:t>
            </a:r>
            <a:r>
              <a:rPr lang="en-US" dirty="0"/>
              <a:t>G</a:t>
            </a:r>
            <a:r>
              <a:rPr lang="en-US" dirty="0" smtClean="0"/>
              <a:t>rant</a:t>
            </a:r>
          </a:p>
          <a:p>
            <a:r>
              <a:rPr lang="en-US" dirty="0" smtClean="0"/>
              <a:t>Goals of </a:t>
            </a:r>
            <a:r>
              <a:rPr lang="en-US" dirty="0"/>
              <a:t>the </a:t>
            </a:r>
            <a:r>
              <a:rPr lang="en-US" dirty="0" smtClean="0"/>
              <a:t>program</a:t>
            </a:r>
          </a:p>
          <a:p>
            <a:r>
              <a:rPr lang="en-US" dirty="0" smtClean="0"/>
              <a:t>Challenges</a:t>
            </a:r>
            <a:endParaRPr lang="en-US" dirty="0"/>
          </a:p>
          <a:p>
            <a:endParaRPr lang="en-US" dirty="0"/>
          </a:p>
        </p:txBody>
      </p:sp>
      <p:pic>
        <p:nvPicPr>
          <p:cNvPr id="4" name="Picture 3" descr="APSlogoBW07.bmp"/>
          <p:cNvPicPr>
            <a:picLocks noChangeAspect="1"/>
          </p:cNvPicPr>
          <p:nvPr/>
        </p:nvPicPr>
        <p:blipFill>
          <a:blip r:embed="rId3" cstate="print"/>
          <a:stretch>
            <a:fillRect/>
          </a:stretch>
        </p:blipFill>
        <p:spPr bwMode="ltGray">
          <a:xfrm>
            <a:off x="152400" y="5715000"/>
            <a:ext cx="991428" cy="990600"/>
          </a:xfrm>
          <a:prstGeom prst="rect">
            <a:avLst/>
          </a:prstGeom>
          <a:ln>
            <a:noFill/>
          </a:ln>
          <a:effectLst>
            <a:outerShdw blurRad="292100" dist="139700" dir="2700000" algn="tl" rotWithShape="0">
              <a:srgbClr val="333333">
                <a:alpha val="65000"/>
              </a:srgbClr>
            </a:outerShdw>
          </a:effectLst>
        </p:spPr>
      </p:pic>
      <p:pic>
        <p:nvPicPr>
          <p:cNvPr id="8194"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4651981" y="2331732"/>
            <a:ext cx="3120384" cy="31203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67" y="228634"/>
            <a:ext cx="8412478" cy="1371585"/>
          </a:xfrm>
        </p:spPr>
        <p:txBody>
          <a:bodyPr>
            <a:normAutofit fontScale="90000"/>
          </a:bodyPr>
          <a:lstStyle/>
          <a:p>
            <a:r>
              <a:rPr lang="en-US" b="1" dirty="0" smtClean="0"/>
              <a:t>“Amp It Up….Move It…..A Mile A Day”</a:t>
            </a:r>
            <a:br>
              <a:rPr lang="en-US" b="1" dirty="0" smtClean="0"/>
            </a:br>
            <a:r>
              <a:rPr lang="en-US" sz="4000" dirty="0" smtClean="0">
                <a:solidFill>
                  <a:schemeClr val="accent6">
                    <a:lumMod val="60000"/>
                    <a:lumOff val="40000"/>
                  </a:schemeClr>
                </a:solidFill>
              </a:rPr>
              <a:t>East Grand School District</a:t>
            </a:r>
            <a:endParaRPr lang="en-US" sz="4000" dirty="0">
              <a:solidFill>
                <a:schemeClr val="accent6">
                  <a:lumMod val="60000"/>
                  <a:lumOff val="40000"/>
                </a:schemeClr>
              </a:solidFill>
            </a:endParaRPr>
          </a:p>
        </p:txBody>
      </p:sp>
      <p:sp>
        <p:nvSpPr>
          <p:cNvPr id="3" name="Content Placeholder 2"/>
          <p:cNvSpPr>
            <a:spLocks noGrp="1"/>
          </p:cNvSpPr>
          <p:nvPr>
            <p:ph idx="1"/>
          </p:nvPr>
        </p:nvSpPr>
        <p:spPr>
          <a:xfrm>
            <a:off x="457200" y="1829085"/>
            <a:ext cx="8503872" cy="4800280"/>
          </a:xfrm>
        </p:spPr>
        <p:txBody>
          <a:bodyPr>
            <a:normAutofit/>
          </a:bodyPr>
          <a:lstStyle/>
          <a:p>
            <a:r>
              <a:rPr lang="en-US" dirty="0" smtClean="0"/>
              <a:t>Structured recess</a:t>
            </a:r>
          </a:p>
          <a:p>
            <a:r>
              <a:rPr lang="en-US" dirty="0" smtClean="0"/>
              <a:t>Music and movement in the classrooms</a:t>
            </a:r>
          </a:p>
          <a:p>
            <a:r>
              <a:rPr lang="en-US" dirty="0" smtClean="0"/>
              <a:t>Staff wellness opportunities</a:t>
            </a:r>
          </a:p>
          <a:p>
            <a:r>
              <a:rPr lang="en-US" dirty="0" smtClean="0"/>
              <a:t>Before, during, and after school programs</a:t>
            </a:r>
          </a:p>
          <a:p>
            <a:endParaRPr lang="en-US" dirty="0"/>
          </a:p>
        </p:txBody>
      </p:sp>
      <p:pic>
        <p:nvPicPr>
          <p:cNvPr id="5" name="Picture 2"/>
          <p:cNvPicPr>
            <a:picLocks noChangeAspect="1" noChangeArrowheads="1"/>
          </p:cNvPicPr>
          <p:nvPr/>
        </p:nvPicPr>
        <p:blipFill>
          <a:blip r:embed="rId3" cstate="print"/>
          <a:srcRect l="25500" t="10667" r="67000" b="76889"/>
          <a:stretch>
            <a:fillRect/>
          </a:stretch>
        </p:blipFill>
        <p:spPr bwMode="auto">
          <a:xfrm>
            <a:off x="50" y="5623536"/>
            <a:ext cx="1371585" cy="1280146"/>
          </a:xfrm>
          <a:prstGeom prst="ellipse">
            <a:avLst/>
          </a:prstGeom>
          <a:ln>
            <a:noFill/>
          </a:ln>
          <a:effectLst>
            <a:softEdge rad="112500"/>
          </a:effec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www.hill.af.mil/shared/media/photodb/photos/042507-f-8821y-0128.jpg"/>
          <p:cNvPicPr>
            <a:picLocks noChangeAspect="1" noChangeArrowheads="1"/>
          </p:cNvPicPr>
          <p:nvPr/>
        </p:nvPicPr>
        <p:blipFill>
          <a:blip r:embed="rId3" cstate="print"/>
          <a:srcRect l="6249" t="8751" r="3752" b="3750"/>
          <a:stretch>
            <a:fillRect/>
          </a:stretch>
        </p:blipFill>
        <p:spPr bwMode="auto">
          <a:xfrm>
            <a:off x="6949414" y="-45682"/>
            <a:ext cx="2194536" cy="3200365"/>
          </a:xfrm>
          <a:prstGeom prst="rect">
            <a:avLst/>
          </a:prstGeom>
          <a:noFill/>
        </p:spPr>
      </p:pic>
      <p:sp>
        <p:nvSpPr>
          <p:cNvPr id="2" name="Title 1"/>
          <p:cNvSpPr>
            <a:spLocks noGrp="1"/>
          </p:cNvSpPr>
          <p:nvPr>
            <p:ph type="title"/>
          </p:nvPr>
        </p:nvSpPr>
        <p:spPr/>
        <p:txBody>
          <a:bodyPr/>
          <a:lstStyle/>
          <a:p>
            <a:r>
              <a:rPr lang="en-US" dirty="0" smtClean="0"/>
              <a:t>Move it at Recess</a:t>
            </a:r>
            <a:endParaRPr lang="en-US" dirty="0"/>
          </a:p>
        </p:txBody>
      </p:sp>
      <p:sp>
        <p:nvSpPr>
          <p:cNvPr id="3" name="Content Placeholder 2"/>
          <p:cNvSpPr>
            <a:spLocks noGrp="1"/>
          </p:cNvSpPr>
          <p:nvPr>
            <p:ph idx="1"/>
          </p:nvPr>
        </p:nvSpPr>
        <p:spPr>
          <a:xfrm>
            <a:off x="91489" y="1417342"/>
            <a:ext cx="8138071" cy="4525963"/>
          </a:xfrm>
        </p:spPr>
        <p:txBody>
          <a:bodyPr>
            <a:normAutofit/>
          </a:bodyPr>
          <a:lstStyle/>
          <a:p>
            <a:r>
              <a:rPr lang="en-US" dirty="0" smtClean="0"/>
              <a:t>Students are encouraged to participate</a:t>
            </a:r>
          </a:p>
          <a:p>
            <a:pPr>
              <a:buNone/>
            </a:pPr>
            <a:r>
              <a:rPr lang="en-US" dirty="0" smtClean="0"/>
              <a:t>     in organized activities</a:t>
            </a:r>
          </a:p>
          <a:p>
            <a:r>
              <a:rPr lang="en-US" dirty="0" smtClean="0"/>
              <a:t>Teachers supervise or train older </a:t>
            </a:r>
          </a:p>
          <a:p>
            <a:pPr>
              <a:buNone/>
            </a:pPr>
            <a:r>
              <a:rPr lang="en-US" dirty="0" smtClean="0"/>
              <a:t>     students to mentor and lead activities</a:t>
            </a:r>
          </a:p>
          <a:p>
            <a:pPr lvl="1"/>
            <a:r>
              <a:rPr lang="en-US" dirty="0" smtClean="0"/>
              <a:t>Relay races</a:t>
            </a:r>
          </a:p>
          <a:p>
            <a:pPr lvl="1"/>
            <a:r>
              <a:rPr lang="en-US" dirty="0" smtClean="0"/>
              <a:t>Jogging around the track and earning points/lap for their class</a:t>
            </a:r>
          </a:p>
          <a:p>
            <a:pPr lvl="1"/>
            <a:r>
              <a:rPr lang="en-US" dirty="0" smtClean="0"/>
              <a:t>Football, basketball, 4 square, tether ball, etc.</a:t>
            </a:r>
          </a:p>
        </p:txBody>
      </p:sp>
      <p:pic>
        <p:nvPicPr>
          <p:cNvPr id="4" name="Picture 2"/>
          <p:cNvPicPr>
            <a:picLocks noChangeAspect="1" noChangeArrowheads="1"/>
          </p:cNvPicPr>
          <p:nvPr/>
        </p:nvPicPr>
        <p:blipFill>
          <a:blip r:embed="rId4" cstate="print"/>
          <a:srcRect l="25500" t="10667" r="67000" b="76889"/>
          <a:stretch>
            <a:fillRect/>
          </a:stretch>
        </p:blipFill>
        <p:spPr bwMode="auto">
          <a:xfrm>
            <a:off x="50" y="5623536"/>
            <a:ext cx="1371585" cy="1280146"/>
          </a:xfrm>
          <a:prstGeom prst="ellipse">
            <a:avLst/>
          </a:prstGeom>
          <a:ln>
            <a:noFill/>
          </a:ln>
          <a:effectLst>
            <a:softEdge rad="112500"/>
          </a:effec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ChangeArrowheads="1"/>
          </p:cNvSpPr>
          <p:nvPr/>
        </p:nvSpPr>
        <p:spPr bwMode="auto">
          <a:xfrm>
            <a:off x="2209800" y="152400"/>
            <a:ext cx="5334000" cy="366713"/>
          </a:xfrm>
          <a:prstGeom prst="rect">
            <a:avLst/>
          </a:prstGeom>
          <a:noFill/>
          <a:ln w="9525">
            <a:noFill/>
            <a:miter lim="800000"/>
            <a:headEnd/>
            <a:tailEnd/>
          </a:ln>
        </p:spPr>
        <p:txBody>
          <a:bodyPr>
            <a:prstTxWarp prst="textNoShape">
              <a:avLst/>
            </a:prstTxWarp>
            <a:spAutoFit/>
          </a:bodyPr>
          <a:lstStyle/>
          <a:p>
            <a:endParaRPr lang="en-US" sz="1800"/>
          </a:p>
        </p:txBody>
      </p:sp>
      <p:sp>
        <p:nvSpPr>
          <p:cNvPr id="55298" name="Rectangle 3"/>
          <p:cNvSpPr>
            <a:spLocks noChangeArrowheads="1"/>
          </p:cNvSpPr>
          <p:nvPr/>
        </p:nvSpPr>
        <p:spPr bwMode="auto">
          <a:xfrm>
            <a:off x="990600" y="762000"/>
            <a:ext cx="7696200" cy="1200329"/>
          </a:xfrm>
          <a:prstGeom prst="rect">
            <a:avLst/>
          </a:prstGeom>
          <a:noFill/>
          <a:ln w="9525">
            <a:noFill/>
            <a:miter lim="800000"/>
            <a:headEnd/>
            <a:tailEnd/>
          </a:ln>
        </p:spPr>
        <p:txBody>
          <a:bodyPr>
            <a:prstTxWarp prst="textNoShape">
              <a:avLst/>
            </a:prstTxWarp>
            <a:spAutoFit/>
          </a:bodyPr>
          <a:lstStyle/>
          <a:p>
            <a:endParaRPr lang="en-US" sz="1800" dirty="0"/>
          </a:p>
          <a:p>
            <a:endParaRPr lang="en-US" sz="1800" dirty="0"/>
          </a:p>
          <a:p>
            <a:endParaRPr lang="en-US" sz="1800" dirty="0"/>
          </a:p>
          <a:p>
            <a:r>
              <a:rPr lang="en-US" sz="1800" dirty="0"/>
              <a:t>	</a:t>
            </a:r>
          </a:p>
        </p:txBody>
      </p:sp>
      <p:sp>
        <p:nvSpPr>
          <p:cNvPr id="55299" name="Rectangle 4"/>
          <p:cNvSpPr>
            <a:spLocks noChangeArrowheads="1"/>
          </p:cNvSpPr>
          <p:nvPr/>
        </p:nvSpPr>
        <p:spPr bwMode="auto">
          <a:xfrm>
            <a:off x="1143000" y="223838"/>
            <a:ext cx="7315200" cy="366712"/>
          </a:xfrm>
          <a:prstGeom prst="rect">
            <a:avLst/>
          </a:prstGeom>
          <a:noFill/>
          <a:ln w="9525">
            <a:noFill/>
            <a:miter lim="800000"/>
            <a:headEnd/>
            <a:tailEnd/>
          </a:ln>
        </p:spPr>
        <p:txBody>
          <a:bodyPr>
            <a:prstTxWarp prst="textNoShape">
              <a:avLst/>
            </a:prstTxWarp>
            <a:spAutoFit/>
          </a:bodyPr>
          <a:lstStyle/>
          <a:p>
            <a:endParaRPr lang="en-US" sz="1800"/>
          </a:p>
        </p:txBody>
      </p:sp>
      <p:sp>
        <p:nvSpPr>
          <p:cNvPr id="55301" name="Rectangle 6"/>
          <p:cNvSpPr>
            <a:spLocks noChangeArrowheads="1"/>
          </p:cNvSpPr>
          <p:nvPr/>
        </p:nvSpPr>
        <p:spPr bwMode="auto">
          <a:xfrm>
            <a:off x="1366838" y="49213"/>
            <a:ext cx="247650" cy="366712"/>
          </a:xfrm>
          <a:prstGeom prst="rect">
            <a:avLst/>
          </a:prstGeom>
          <a:noFill/>
          <a:ln w="9525">
            <a:noFill/>
            <a:miter lim="800000"/>
            <a:headEnd/>
            <a:tailEnd/>
          </a:ln>
        </p:spPr>
        <p:txBody>
          <a:bodyPr wrap="none">
            <a:prstTxWarp prst="textNoShape">
              <a:avLst/>
            </a:prstTxWarp>
            <a:spAutoFit/>
          </a:bodyPr>
          <a:lstStyle/>
          <a:p>
            <a:r>
              <a:rPr lang="en-US" sz="1800"/>
              <a:t> </a:t>
            </a:r>
          </a:p>
        </p:txBody>
      </p:sp>
      <p:sp>
        <p:nvSpPr>
          <p:cNvPr id="7" name="Title 6"/>
          <p:cNvSpPr>
            <a:spLocks noGrp="1"/>
          </p:cNvSpPr>
          <p:nvPr>
            <p:ph type="title"/>
          </p:nvPr>
        </p:nvSpPr>
        <p:spPr>
          <a:xfrm>
            <a:off x="539552" y="269776"/>
            <a:ext cx="8229600" cy="1143000"/>
          </a:xfrm>
        </p:spPr>
        <p:txBody>
          <a:bodyPr>
            <a:normAutofit/>
          </a:bodyPr>
          <a:lstStyle/>
          <a:p>
            <a:r>
              <a:rPr lang="en-US" dirty="0" smtClean="0"/>
              <a:t>Music is the Key</a:t>
            </a:r>
            <a:endParaRPr lang="en-US" dirty="0"/>
          </a:p>
        </p:txBody>
      </p:sp>
      <p:sp>
        <p:nvSpPr>
          <p:cNvPr id="8" name="Content Placeholder 7"/>
          <p:cNvSpPr>
            <a:spLocks noGrp="1"/>
          </p:cNvSpPr>
          <p:nvPr>
            <p:ph idx="1"/>
          </p:nvPr>
        </p:nvSpPr>
        <p:spPr>
          <a:xfrm>
            <a:off x="457200" y="1463329"/>
            <a:ext cx="8229600" cy="4525963"/>
          </a:xfrm>
        </p:spPr>
        <p:txBody>
          <a:bodyPr>
            <a:normAutofit/>
          </a:bodyPr>
          <a:lstStyle/>
          <a:p>
            <a:pPr>
              <a:buNone/>
            </a:pPr>
            <a:r>
              <a:rPr lang="en-US" sz="2400" dirty="0" smtClean="0"/>
              <a:t>Walking through the school halls you might see:</a:t>
            </a:r>
          </a:p>
          <a:p>
            <a:r>
              <a:rPr lang="en-US" sz="2400" dirty="0" smtClean="0"/>
              <a:t>Students dancing to music during transitions or movement breaks</a:t>
            </a:r>
          </a:p>
          <a:p>
            <a:r>
              <a:rPr lang="en-US" sz="2400" dirty="0" smtClean="0"/>
              <a:t>Classrooms learning Michael Jackson’s “Thriller” routine	</a:t>
            </a:r>
          </a:p>
          <a:p>
            <a:r>
              <a:rPr lang="en-US" sz="2400" dirty="0" smtClean="0"/>
              <a:t>Staff and students engaging in exercises during the weekly “</a:t>
            </a:r>
            <a:r>
              <a:rPr lang="en-US" sz="2400" dirty="0" err="1" smtClean="0"/>
              <a:t>JAMmin</a:t>
            </a:r>
            <a:r>
              <a:rPr lang="en-US" sz="2400" dirty="0" smtClean="0"/>
              <a:t>’ Minute” time</a:t>
            </a:r>
          </a:p>
          <a:p>
            <a:r>
              <a:rPr lang="en-US" sz="2400" dirty="0" smtClean="0"/>
              <a:t>Middle school Special Education classes doing 15 minute ball exercises with music</a:t>
            </a:r>
          </a:p>
          <a:p>
            <a:r>
              <a:rPr lang="en-US" sz="2400" dirty="0" smtClean="0"/>
              <a:t>Music used to set the tone of the day or introduce a lesson theme</a:t>
            </a:r>
          </a:p>
        </p:txBody>
      </p:sp>
      <p:pic>
        <p:nvPicPr>
          <p:cNvPr id="9" name="Picture 4" descr="http://www.hccweb2.org/erina/file.php/1/music_notes.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675097" y="-91439"/>
            <a:ext cx="2494857" cy="2331732"/>
          </a:xfrm>
          <a:prstGeom prst="rect">
            <a:avLst/>
          </a:prstGeom>
          <a:noFill/>
        </p:spPr>
      </p:pic>
      <p:pic>
        <p:nvPicPr>
          <p:cNvPr id="10" name="Picture 2"/>
          <p:cNvPicPr>
            <a:picLocks noChangeAspect="1" noChangeArrowheads="1"/>
          </p:cNvPicPr>
          <p:nvPr/>
        </p:nvPicPr>
        <p:blipFill>
          <a:blip r:embed="rId4" cstate="print"/>
          <a:srcRect l="25500" t="10667" r="67000" b="76889"/>
          <a:stretch>
            <a:fillRect/>
          </a:stretch>
        </p:blipFill>
        <p:spPr bwMode="auto">
          <a:xfrm>
            <a:off x="50" y="5623536"/>
            <a:ext cx="1371585" cy="1280146"/>
          </a:xfrm>
          <a:prstGeom prst="ellipse">
            <a:avLst/>
          </a:prstGeom>
          <a:ln>
            <a:noFill/>
          </a:ln>
          <a:effectLst>
            <a:softEdge rad="112500"/>
          </a:effec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1371600" y="107950"/>
            <a:ext cx="6956425" cy="369332"/>
          </a:xfrm>
          <a:prstGeom prst="rect">
            <a:avLst/>
          </a:prstGeom>
          <a:noFill/>
          <a:ln w="9525">
            <a:noFill/>
            <a:miter lim="800000"/>
            <a:headEnd/>
            <a:tailEnd/>
          </a:ln>
        </p:spPr>
        <p:txBody>
          <a:bodyPr>
            <a:prstTxWarp prst="textNoShape">
              <a:avLst/>
            </a:prstTxWarp>
            <a:spAutoFit/>
          </a:bodyPr>
          <a:lstStyle/>
          <a:p>
            <a:r>
              <a:rPr lang="en-US" dirty="0"/>
              <a:t>      </a:t>
            </a:r>
          </a:p>
        </p:txBody>
      </p:sp>
      <p:sp>
        <p:nvSpPr>
          <p:cNvPr id="93187" name="Rectangle 3"/>
          <p:cNvSpPr>
            <a:spLocks noChangeArrowheads="1"/>
          </p:cNvSpPr>
          <p:nvPr/>
        </p:nvSpPr>
        <p:spPr bwMode="auto">
          <a:xfrm>
            <a:off x="914400" y="1017588"/>
            <a:ext cx="1744663" cy="457200"/>
          </a:xfrm>
          <a:prstGeom prst="rect">
            <a:avLst/>
          </a:prstGeom>
          <a:noFill/>
          <a:ln w="9525">
            <a:noFill/>
            <a:miter lim="800000"/>
            <a:headEnd/>
            <a:tailEnd/>
          </a:ln>
        </p:spPr>
        <p:txBody>
          <a:bodyPr>
            <a:prstTxWarp prst="textNoShape">
              <a:avLst/>
            </a:prstTxWarp>
            <a:spAutoFit/>
          </a:bodyPr>
          <a:lstStyle/>
          <a:p>
            <a:endParaRPr lang="en-US"/>
          </a:p>
        </p:txBody>
      </p:sp>
      <p:sp>
        <p:nvSpPr>
          <p:cNvPr id="5" name="Title 4"/>
          <p:cNvSpPr>
            <a:spLocks noGrp="1"/>
          </p:cNvSpPr>
          <p:nvPr>
            <p:ph type="title"/>
          </p:nvPr>
        </p:nvSpPr>
        <p:spPr/>
        <p:txBody>
          <a:bodyPr>
            <a:normAutofit fontScale="90000"/>
          </a:bodyPr>
          <a:lstStyle/>
          <a:p>
            <a:r>
              <a:rPr lang="en-US" dirty="0" smtClean="0"/>
              <a:t>Student and Staff Fitness Challenges</a:t>
            </a:r>
            <a:endParaRPr lang="en-US" dirty="0"/>
          </a:p>
        </p:txBody>
      </p:sp>
      <p:sp>
        <p:nvSpPr>
          <p:cNvPr id="6" name="Content Placeholder 5"/>
          <p:cNvSpPr>
            <a:spLocks noGrp="1"/>
          </p:cNvSpPr>
          <p:nvPr>
            <p:ph idx="1"/>
          </p:nvPr>
        </p:nvSpPr>
        <p:spPr>
          <a:xfrm>
            <a:off x="548684" y="1143025"/>
            <a:ext cx="6217897" cy="4525963"/>
          </a:xfrm>
        </p:spPr>
        <p:txBody>
          <a:bodyPr>
            <a:normAutofit/>
          </a:bodyPr>
          <a:lstStyle/>
          <a:p>
            <a:r>
              <a:rPr lang="en-US" sz="2800" dirty="0" smtClean="0"/>
              <a:t>Spring Tune-Up</a:t>
            </a:r>
          </a:p>
          <a:p>
            <a:r>
              <a:rPr lang="en-US" sz="2800" dirty="0" smtClean="0"/>
              <a:t>Monthly Activity Themes</a:t>
            </a:r>
          </a:p>
          <a:p>
            <a:r>
              <a:rPr lang="en-US" sz="2800" dirty="0" smtClean="0"/>
              <a:t>Climb our Grand Peaks</a:t>
            </a:r>
          </a:p>
          <a:p>
            <a:r>
              <a:rPr lang="en-US" sz="2800" dirty="0" smtClean="0"/>
              <a:t>Music &amp; Movement for staff</a:t>
            </a:r>
          </a:p>
          <a:p>
            <a:r>
              <a:rPr lang="en-US" sz="2800" dirty="0" smtClean="0"/>
              <a:t>Weekly PA &amp; Wellness Activities </a:t>
            </a:r>
          </a:p>
          <a:p>
            <a:r>
              <a:rPr lang="en-US" sz="2800" dirty="0" smtClean="0"/>
              <a:t>Fitness and Literacy Challenge</a:t>
            </a:r>
            <a:endParaRPr lang="en-US" sz="2800" dirty="0"/>
          </a:p>
        </p:txBody>
      </p:sp>
      <p:pic>
        <p:nvPicPr>
          <p:cNvPr id="7" name="Picture 2"/>
          <p:cNvPicPr>
            <a:picLocks noChangeAspect="1" noChangeArrowheads="1"/>
          </p:cNvPicPr>
          <p:nvPr/>
        </p:nvPicPr>
        <p:blipFill>
          <a:blip r:embed="rId3" cstate="print"/>
          <a:srcRect l="25500" t="10667" r="67000" b="76889"/>
          <a:stretch>
            <a:fillRect/>
          </a:stretch>
        </p:blipFill>
        <p:spPr bwMode="auto">
          <a:xfrm>
            <a:off x="50" y="5623536"/>
            <a:ext cx="1371585" cy="1280146"/>
          </a:xfrm>
          <a:prstGeom prst="ellipse">
            <a:avLst/>
          </a:prstGeom>
          <a:ln>
            <a:noFill/>
          </a:ln>
          <a:effectLst>
            <a:softEdge rad="112500"/>
          </a:effectLst>
        </p:spPr>
      </p:pic>
      <p:pic>
        <p:nvPicPr>
          <p:cNvPr id="117766" name="Picture 6" descr="http://www.spencerinstitute.com/images/corporate-health.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371635" y="4251951"/>
            <a:ext cx="2995582" cy="2194536"/>
          </a:xfrm>
          <a:prstGeom prst="rect">
            <a:avLst/>
          </a:prstGeom>
          <a:noFill/>
        </p:spPr>
      </p:pic>
      <p:pic>
        <p:nvPicPr>
          <p:cNvPr id="117770" name="Picture 10" descr="http://www.mytimeactive.org.uk/uploads/images/img_kids_jumping.jpg"/>
          <p:cNvPicPr>
            <a:picLocks noChangeAspect="1" noChangeArrowheads="1"/>
          </p:cNvPicPr>
          <p:nvPr/>
        </p:nvPicPr>
        <p:blipFill>
          <a:blip r:embed="rId5" cstate="print">
            <a:clrChange>
              <a:clrFrom>
                <a:srgbClr val="FFFDFE"/>
              </a:clrFrom>
              <a:clrTo>
                <a:srgbClr val="FFFDFE">
                  <a:alpha val="0"/>
                </a:srgbClr>
              </a:clrTo>
            </a:clrChange>
          </a:blip>
          <a:srcRect/>
          <a:stretch>
            <a:fillRect/>
          </a:stretch>
        </p:blipFill>
        <p:spPr bwMode="auto">
          <a:xfrm>
            <a:off x="4114805" y="4526268"/>
            <a:ext cx="3017487" cy="2104881"/>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Activity Break!</a:t>
            </a:r>
            <a:endParaRPr lang="en-US" sz="6000" dirty="0"/>
          </a:p>
        </p:txBody>
      </p:sp>
      <p:pic>
        <p:nvPicPr>
          <p:cNvPr id="9" name="Picture 3"/>
          <p:cNvPicPr>
            <a:picLocks noChangeAspect="1" noChangeArrowheads="1"/>
          </p:cNvPicPr>
          <p:nvPr/>
        </p:nvPicPr>
        <p:blipFill>
          <a:blip r:embed="rId3" cstate="print"/>
          <a:srcRect l="33534" t="48637" r="31514" b="10636"/>
          <a:stretch>
            <a:fillRect/>
          </a:stretch>
        </p:blipFill>
        <p:spPr bwMode="auto">
          <a:xfrm>
            <a:off x="742665" y="1219200"/>
            <a:ext cx="6801135" cy="4953000"/>
          </a:xfrm>
          <a:prstGeom prst="rect">
            <a:avLst/>
          </a:prstGeom>
          <a:noFill/>
          <a:ln w="9525">
            <a:noFill/>
            <a:miter lim="800000"/>
            <a:headEnd/>
            <a:tailEnd/>
          </a:ln>
        </p:spPr>
      </p:pic>
    </p:spTree>
    <p:extLst>
      <p:ext uri="{BB962C8B-B14F-4D97-AF65-F5344CB8AC3E}">
        <p14:creationId xmlns="" xmlns:p14="http://schemas.microsoft.com/office/powerpoint/2010/main" val="172599704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Objectives</a:t>
            </a:r>
            <a:endParaRPr lang="en-US" dirty="0"/>
          </a:p>
        </p:txBody>
      </p:sp>
      <p:sp>
        <p:nvSpPr>
          <p:cNvPr id="3" name="Content Placeholder 2"/>
          <p:cNvSpPr>
            <a:spLocks noGrp="1"/>
          </p:cNvSpPr>
          <p:nvPr>
            <p:ph idx="1"/>
          </p:nvPr>
        </p:nvSpPr>
        <p:spPr/>
        <p:txBody>
          <a:bodyPr>
            <a:normAutofit/>
          </a:bodyPr>
          <a:lstStyle/>
          <a:p>
            <a:r>
              <a:rPr lang="en-US" dirty="0" smtClean="0"/>
              <a:t>Develop an understanding of how HB11-1069 can be implemented in different settings</a:t>
            </a:r>
          </a:p>
          <a:p>
            <a:r>
              <a:rPr lang="en-US" dirty="0" smtClean="0"/>
              <a:t>Highlight case studies of school districts that have successful physical activity programs</a:t>
            </a:r>
          </a:p>
          <a:p>
            <a:r>
              <a:rPr lang="en-US" dirty="0" smtClean="0"/>
              <a:t>Connect to useful resources for increasing physical activity in schools</a:t>
            </a:r>
            <a:endParaRPr lang="en-US" dirty="0"/>
          </a:p>
        </p:txBody>
      </p:sp>
    </p:spTree>
    <p:extLst>
      <p:ext uri="{BB962C8B-B14F-4D97-AF65-F5344CB8AC3E}">
        <p14:creationId xmlns="" xmlns:p14="http://schemas.microsoft.com/office/powerpoint/2010/main" val="120597761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797175"/>
            <a:ext cx="7772400" cy="1470025"/>
          </a:xfrm>
        </p:spPr>
        <p:txBody>
          <a:bodyPr>
            <a:normAutofit/>
          </a:bodyPr>
          <a:lstStyle/>
          <a:p>
            <a:r>
              <a:rPr lang="en-US" sz="6000" dirty="0" smtClean="0"/>
              <a:t>Resources</a:t>
            </a:r>
            <a:endParaRPr lang="en-US" sz="6000" dirty="0"/>
          </a:p>
        </p:txBody>
      </p:sp>
      <p:sp>
        <p:nvSpPr>
          <p:cNvPr id="5" name="Subtitle 4"/>
          <p:cNvSpPr>
            <a:spLocks noGrp="1"/>
          </p:cNvSpPr>
          <p:nvPr>
            <p:ph type="subTitle" idx="1"/>
          </p:nvPr>
        </p:nvSpPr>
        <p:spPr>
          <a:xfrm>
            <a:off x="1371600" y="4267200"/>
            <a:ext cx="6400800" cy="1752600"/>
          </a:xfrm>
        </p:spPr>
        <p:txBody>
          <a:bodyPr/>
          <a:lstStyle/>
          <a:p>
            <a:r>
              <a:rPr lang="en-US" dirty="0" smtClean="0"/>
              <a:t>Colorado Legacy Foundation, </a:t>
            </a:r>
            <a:r>
              <a:rPr lang="en-US" dirty="0" err="1" smtClean="0"/>
              <a:t>CanDo</a:t>
            </a:r>
            <a:r>
              <a:rPr lang="en-US" dirty="0" smtClean="0"/>
              <a:t>, Healthy Kids Club, and more</a:t>
            </a:r>
            <a:endParaRPr lang="en-US" dirty="0"/>
          </a:p>
        </p:txBody>
      </p:sp>
      <p:pic>
        <p:nvPicPr>
          <p:cNvPr id="13313" name="Picture 1" descr="C:\Users\intern1\AppData\Local\Microsoft\Windows\Temporary Internet Files\Content.IE5\XB556LS1\MC900237769[1].wmf"/>
          <p:cNvPicPr>
            <a:picLocks noChangeAspect="1" noChangeArrowheads="1"/>
          </p:cNvPicPr>
          <p:nvPr/>
        </p:nvPicPr>
        <p:blipFill>
          <a:blip r:embed="rId3" cstate="print"/>
          <a:srcRect/>
          <a:stretch>
            <a:fillRect/>
          </a:stretch>
        </p:blipFill>
        <p:spPr bwMode="auto">
          <a:xfrm>
            <a:off x="304800" y="228600"/>
            <a:ext cx="3352800" cy="3416760"/>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None/>
            </a:pPr>
            <a:r>
              <a:rPr lang="en-US" dirty="0" smtClean="0"/>
              <a:t>We believe that every school should have an effective </a:t>
            </a:r>
          </a:p>
          <a:p>
            <a:pPr>
              <a:buNone/>
            </a:pPr>
            <a:r>
              <a:rPr lang="en-US" dirty="0" smtClean="0"/>
              <a:t>leader, every classroom should have an effective teacher,  </a:t>
            </a:r>
          </a:p>
          <a:p>
            <a:pPr>
              <a:buNone/>
            </a:pPr>
            <a:r>
              <a:rPr lang="en-US" dirty="0" smtClean="0"/>
              <a:t>and every child should be healthy and ready to learn.</a:t>
            </a:r>
          </a:p>
          <a:p>
            <a:pPr>
              <a:buNone/>
            </a:pPr>
            <a:endParaRPr lang="en-US" dirty="0" smtClean="0"/>
          </a:p>
          <a:p>
            <a:pPr lvl="0"/>
            <a:r>
              <a:rPr lang="en-US" dirty="0" smtClean="0"/>
              <a:t>Identify promising practices</a:t>
            </a:r>
          </a:p>
          <a:p>
            <a:pPr lvl="0"/>
            <a:r>
              <a:rPr lang="en-US" dirty="0" smtClean="0"/>
              <a:t>Invest in innovative work</a:t>
            </a:r>
          </a:p>
          <a:p>
            <a:pPr lvl="0"/>
            <a:r>
              <a:rPr lang="en-US" dirty="0" smtClean="0"/>
              <a:t>Recommend policy</a:t>
            </a:r>
          </a:p>
          <a:p>
            <a:pPr lvl="0"/>
            <a:r>
              <a:rPr lang="en-US" dirty="0" smtClean="0"/>
              <a:t>Evaluate results</a:t>
            </a:r>
          </a:p>
          <a:p>
            <a:pPr lvl="0"/>
            <a:r>
              <a:rPr lang="en-US" dirty="0" smtClean="0"/>
              <a:t>Share our findings with all Colorado school districts and schools.  </a:t>
            </a:r>
            <a:br>
              <a:rPr lang="en-US" dirty="0" smtClean="0"/>
            </a:br>
            <a:endParaRPr lang="en-US" dirty="0" smtClean="0"/>
          </a:p>
          <a:p>
            <a:endParaRPr lang="en-US" dirty="0" smtClean="0"/>
          </a:p>
          <a:p>
            <a:endParaRPr lang="en-US" dirty="0"/>
          </a:p>
        </p:txBody>
      </p:sp>
      <p:sp>
        <p:nvSpPr>
          <p:cNvPr id="3" name="Title 2"/>
          <p:cNvSpPr>
            <a:spLocks noGrp="1"/>
          </p:cNvSpPr>
          <p:nvPr>
            <p:ph type="title"/>
          </p:nvPr>
        </p:nvSpPr>
        <p:spPr/>
        <p:txBody>
          <a:bodyPr>
            <a:normAutofit fontScale="90000"/>
          </a:bodyPr>
          <a:lstStyle/>
          <a:p>
            <a:r>
              <a:rPr lang="en-US" b="1" dirty="0" smtClean="0"/>
              <a:t>Colorado Legacy Foundation</a:t>
            </a:r>
            <a:endParaRPr lang="en-US" b="1" dirty="0"/>
          </a:p>
        </p:txBody>
      </p:sp>
    </p:spTree>
    <p:extLst>
      <p:ext uri="{BB962C8B-B14F-4D97-AF65-F5344CB8AC3E}">
        <p14:creationId xmlns="" xmlns:p14="http://schemas.microsoft.com/office/powerpoint/2010/main" val="65750704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smtClean="0"/>
              <a:t>Use the state PE standards to create a comprehensive PA program that integrates PA throughout every school day</a:t>
            </a:r>
          </a:p>
          <a:p>
            <a:pPr lvl="1"/>
            <a:r>
              <a:rPr lang="en-US" dirty="0" smtClean="0"/>
              <a:t>Get students moving during reading and math</a:t>
            </a:r>
          </a:p>
          <a:p>
            <a:pPr lvl="1"/>
            <a:r>
              <a:rPr lang="en-US" dirty="0" smtClean="0"/>
              <a:t>Establish annual district wide bike- or walk-to-school day event</a:t>
            </a:r>
          </a:p>
          <a:p>
            <a:r>
              <a:rPr lang="en-US" sz="2800" dirty="0" smtClean="0"/>
              <a:t>Develop a board policy to provide more opportunities for students to engage in physical activities that further enhance student learning and wellness</a:t>
            </a:r>
          </a:p>
          <a:p>
            <a:r>
              <a:rPr lang="en-US" sz="2800" dirty="0" smtClean="0"/>
              <a:t>More ideas on our </a:t>
            </a:r>
            <a:r>
              <a:rPr lang="en-US" sz="2800" dirty="0" smtClean="0">
                <a:solidFill>
                  <a:schemeClr val="accent1">
                    <a:lumMod val="50000"/>
                  </a:schemeClr>
                </a:solidFill>
                <a:hlinkClick r:id="rId3"/>
              </a:rPr>
              <a:t>Physical Activity page</a:t>
            </a:r>
            <a:r>
              <a:rPr lang="en-US" sz="2800" dirty="0" smtClean="0">
                <a:solidFill>
                  <a:schemeClr val="accent1">
                    <a:lumMod val="50000"/>
                  </a:schemeClr>
                </a:solidFill>
              </a:rPr>
              <a:t> </a:t>
            </a:r>
            <a:endParaRPr lang="en-US" dirty="0" smtClean="0">
              <a:solidFill>
                <a:schemeClr val="accent1">
                  <a:lumMod val="50000"/>
                </a:schemeClr>
              </a:solidFill>
            </a:endParaRPr>
          </a:p>
          <a:p>
            <a:pPr lvl="0"/>
            <a:endParaRPr lang="en-US" dirty="0" smtClean="0"/>
          </a:p>
          <a:p>
            <a:endParaRPr lang="en-US" dirty="0" smtClean="0"/>
          </a:p>
          <a:p>
            <a:endParaRPr lang="en-US" dirty="0"/>
          </a:p>
        </p:txBody>
      </p:sp>
      <p:sp>
        <p:nvSpPr>
          <p:cNvPr id="3" name="Title 2"/>
          <p:cNvSpPr>
            <a:spLocks noGrp="1"/>
          </p:cNvSpPr>
          <p:nvPr>
            <p:ph type="title"/>
          </p:nvPr>
        </p:nvSpPr>
        <p:spPr/>
        <p:txBody>
          <a:bodyPr>
            <a:normAutofit fontScale="90000"/>
          </a:bodyPr>
          <a:lstStyle/>
          <a:p>
            <a:r>
              <a:rPr lang="en-US" b="1" dirty="0" smtClean="0"/>
              <a:t>Best Practices Guide</a:t>
            </a:r>
            <a:endParaRPr lang="en-US" b="1" dirty="0"/>
          </a:p>
        </p:txBody>
      </p:sp>
    </p:spTree>
    <p:extLst>
      <p:ext uri="{BB962C8B-B14F-4D97-AF65-F5344CB8AC3E}">
        <p14:creationId xmlns="" xmlns:p14="http://schemas.microsoft.com/office/powerpoint/2010/main" val="385627038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65806" y="1778922"/>
            <a:ext cx="8320994" cy="4941882"/>
          </a:xfrm>
        </p:spPr>
        <p:txBody>
          <a:bodyPr>
            <a:normAutofit/>
          </a:bodyPr>
          <a:lstStyle/>
          <a:p>
            <a:pPr marL="274320" lvl="1" indent="-274320">
              <a:buClr>
                <a:schemeClr val="accent3"/>
              </a:buClr>
              <a:buSzPct val="95000"/>
              <a:buNone/>
            </a:pPr>
            <a:r>
              <a:rPr lang="en-US" dirty="0" smtClean="0">
                <a:hlinkClick r:id="rId3"/>
              </a:rPr>
              <a:t>Online promotional tools</a:t>
            </a:r>
            <a:r>
              <a:rPr lang="en-US" dirty="0" smtClean="0"/>
              <a:t> provide talking points for introducing the new standards to parents and students</a:t>
            </a:r>
          </a:p>
          <a:p>
            <a:pPr lvl="1"/>
            <a:r>
              <a:rPr lang="en-US" dirty="0" smtClean="0"/>
              <a:t>Highlight that training opportunities and instructional resources are available</a:t>
            </a:r>
          </a:p>
          <a:p>
            <a:pPr lvl="1"/>
            <a:r>
              <a:rPr lang="en-US" dirty="0" smtClean="0"/>
              <a:t>Cite health data from your community, such as rates of heart disease</a:t>
            </a:r>
          </a:p>
          <a:p>
            <a:pPr lvl="1"/>
            <a:r>
              <a:rPr lang="en-US" dirty="0" smtClean="0"/>
              <a:t>Reference your school's specific health and wellness efforts such as Coordinated School Health, positive behavior interventions and supports, and healthy schools initiatives</a:t>
            </a:r>
          </a:p>
          <a:p>
            <a:endParaRPr lang="en-US" dirty="0"/>
          </a:p>
        </p:txBody>
      </p:sp>
      <p:sp>
        <p:nvSpPr>
          <p:cNvPr id="3" name="Title 2"/>
          <p:cNvSpPr>
            <a:spLocks noGrp="1"/>
          </p:cNvSpPr>
          <p:nvPr>
            <p:ph type="title"/>
          </p:nvPr>
        </p:nvSpPr>
        <p:spPr>
          <a:xfrm>
            <a:off x="731472" y="1091478"/>
            <a:ext cx="8229600" cy="783059"/>
          </a:xfrm>
        </p:spPr>
        <p:txBody>
          <a:bodyPr>
            <a:noAutofit/>
          </a:bodyPr>
          <a:lstStyle/>
          <a:p>
            <a:r>
              <a:rPr lang="en-US" sz="4000" dirty="0" smtClean="0"/>
              <a:t>Comprehensive Health and PE Standards </a:t>
            </a:r>
            <a:endParaRPr lang="en-US" sz="4000" dirty="0"/>
          </a:p>
        </p:txBody>
      </p:sp>
      <p:pic>
        <p:nvPicPr>
          <p:cNvPr id="115714" name="Picture 2" descr="http://www.colegacy.org/images/promote-it-button.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194586" y="5349219"/>
            <a:ext cx="1316353" cy="1294229"/>
          </a:xfrm>
          <a:prstGeom prst="rect">
            <a:avLst/>
          </a:prstGeom>
          <a:noFill/>
        </p:spPr>
      </p:pic>
      <p:pic>
        <p:nvPicPr>
          <p:cNvPr id="115716" name="Picture 4" descr="http://www.colegacy.org/images/teach-it-button.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572000" y="5349219"/>
            <a:ext cx="1306828" cy="1295753"/>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indent="0" algn="ctr">
              <a:buNone/>
            </a:pPr>
            <a:r>
              <a:rPr lang="en-US" sz="4000" dirty="0" smtClean="0">
                <a:solidFill>
                  <a:schemeClr val="accent1">
                    <a:lumMod val="60000"/>
                    <a:lumOff val="40000"/>
                  </a:schemeClr>
                </a:solidFill>
              </a:rPr>
              <a:t>April 4, 2012</a:t>
            </a:r>
          </a:p>
          <a:p>
            <a:pPr marL="0" indent="0" algn="ctr">
              <a:buNone/>
            </a:pPr>
            <a:r>
              <a:rPr lang="en-US" sz="2200" dirty="0" smtClean="0">
                <a:solidFill>
                  <a:schemeClr val="accent1"/>
                </a:solidFill>
              </a:rPr>
              <a:t>Opportunity for information sharing and professional development on school health and wellness strategies, including physical activity </a:t>
            </a:r>
          </a:p>
          <a:p>
            <a:pPr marL="0" indent="0">
              <a:buNone/>
            </a:pPr>
            <a:endParaRPr lang="en-US" dirty="0" smtClean="0">
              <a:solidFill>
                <a:schemeClr val="accent1">
                  <a:lumMod val="60000"/>
                  <a:lumOff val="40000"/>
                </a:schemeClr>
              </a:solidFill>
            </a:endParaRPr>
          </a:p>
          <a:p>
            <a:pPr marL="0" indent="0">
              <a:buNone/>
            </a:pPr>
            <a:endParaRPr lang="en-US" dirty="0" smtClean="0">
              <a:solidFill>
                <a:schemeClr val="accent1">
                  <a:lumMod val="60000"/>
                  <a:lumOff val="40000"/>
                </a:schemeClr>
              </a:solidFill>
            </a:endParaRPr>
          </a:p>
          <a:p>
            <a:pPr marL="0" indent="0">
              <a:buNone/>
            </a:pPr>
            <a:endParaRPr lang="en-US" dirty="0" smtClean="0">
              <a:solidFill>
                <a:schemeClr val="accent1">
                  <a:lumMod val="60000"/>
                  <a:lumOff val="40000"/>
                </a:schemeClr>
              </a:solidFill>
            </a:endParaRPr>
          </a:p>
          <a:p>
            <a:pPr marL="0" indent="0">
              <a:buNone/>
            </a:pPr>
            <a:endParaRPr lang="en-US" dirty="0" smtClean="0">
              <a:solidFill>
                <a:schemeClr val="accent1">
                  <a:lumMod val="60000"/>
                  <a:lumOff val="40000"/>
                </a:schemeClr>
              </a:solidFill>
            </a:endParaRPr>
          </a:p>
          <a:p>
            <a:pPr marL="0" indent="0">
              <a:buNone/>
            </a:pPr>
            <a:endParaRPr lang="en-US" dirty="0" smtClean="0">
              <a:solidFill>
                <a:schemeClr val="accent1">
                  <a:lumMod val="60000"/>
                  <a:lumOff val="40000"/>
                </a:schemeClr>
              </a:solidFill>
            </a:endParaRPr>
          </a:p>
          <a:p>
            <a:pPr marL="0" indent="0">
              <a:buNone/>
            </a:pPr>
            <a:endParaRPr lang="en-US" dirty="0" smtClean="0">
              <a:solidFill>
                <a:schemeClr val="accent1">
                  <a:lumMod val="60000"/>
                  <a:lumOff val="40000"/>
                </a:schemeClr>
              </a:solidFill>
            </a:endParaRPr>
          </a:p>
          <a:p>
            <a:pPr marL="0" indent="0">
              <a:buNone/>
            </a:pPr>
            <a:r>
              <a:rPr lang="en-US" dirty="0" smtClean="0">
                <a:solidFill>
                  <a:schemeClr val="accent1">
                    <a:lumMod val="60000"/>
                    <a:lumOff val="40000"/>
                  </a:schemeClr>
                </a:solidFill>
              </a:rPr>
              <a:t>			</a:t>
            </a:r>
          </a:p>
          <a:p>
            <a:pPr>
              <a:buNone/>
            </a:pPr>
            <a:endParaRPr lang="en-US" dirty="0"/>
          </a:p>
        </p:txBody>
      </p:sp>
      <p:sp>
        <p:nvSpPr>
          <p:cNvPr id="3" name="Title 2"/>
          <p:cNvSpPr>
            <a:spLocks noGrp="1"/>
          </p:cNvSpPr>
          <p:nvPr>
            <p:ph type="title"/>
          </p:nvPr>
        </p:nvSpPr>
        <p:spPr/>
        <p:txBody>
          <a:bodyPr>
            <a:normAutofit/>
          </a:bodyPr>
          <a:lstStyle/>
          <a:p>
            <a:pPr algn="ctr"/>
            <a:r>
              <a:rPr lang="en-US" sz="4800" dirty="0" smtClean="0"/>
              <a:t>Healthy Schools Summit </a:t>
            </a:r>
            <a:endParaRPr lang="en-US" sz="4800" dirty="0"/>
          </a:p>
        </p:txBody>
      </p:sp>
      <p:pic>
        <p:nvPicPr>
          <p:cNvPr id="5" name="Picture 2" descr="http://www.ednewsparent.org/wp-content/uploads/2010/11/IMG_0013.jpg"/>
          <p:cNvPicPr>
            <a:picLocks noChangeAspect="1" noChangeArrowheads="1"/>
          </p:cNvPicPr>
          <p:nvPr/>
        </p:nvPicPr>
        <p:blipFill>
          <a:blip r:embed="rId3" cstate="print"/>
          <a:srcRect l="22378" t="7261" r="6495" b="20482"/>
          <a:stretch>
            <a:fillRect/>
          </a:stretch>
        </p:blipFill>
        <p:spPr bwMode="auto">
          <a:xfrm>
            <a:off x="365806" y="2971805"/>
            <a:ext cx="3840438" cy="2926048"/>
          </a:xfrm>
          <a:prstGeom prst="rect">
            <a:avLst/>
          </a:prstGeom>
          <a:noFill/>
        </p:spPr>
      </p:pic>
      <p:sp>
        <p:nvSpPr>
          <p:cNvPr id="6" name="TextBox 5"/>
          <p:cNvSpPr txBox="1"/>
          <p:nvPr/>
        </p:nvSpPr>
        <p:spPr>
          <a:xfrm>
            <a:off x="3291854" y="6167700"/>
            <a:ext cx="5852146" cy="461665"/>
          </a:xfrm>
          <a:prstGeom prst="rect">
            <a:avLst/>
          </a:prstGeom>
          <a:noFill/>
        </p:spPr>
        <p:txBody>
          <a:bodyPr wrap="square" rtlCol="0">
            <a:spAutoFit/>
          </a:bodyPr>
          <a:lstStyle/>
          <a:p>
            <a:r>
              <a:rPr lang="en-US" sz="2400" dirty="0" smtClean="0">
                <a:solidFill>
                  <a:schemeClr val="accent1">
                    <a:lumMod val="60000"/>
                    <a:lumOff val="40000"/>
                  </a:schemeClr>
                </a:solidFill>
                <a:latin typeface="+mj-lt"/>
              </a:rPr>
              <a:t> For more information: </a:t>
            </a:r>
            <a:r>
              <a:rPr lang="en-US" sz="2400" b="1" u="sng" dirty="0" smtClean="0">
                <a:solidFill>
                  <a:srgbClr val="0070C0"/>
                </a:solidFill>
                <a:latin typeface="+mj-lt"/>
                <a:hlinkClick r:id="rId4"/>
              </a:rPr>
              <a:t>www.colegacy.org</a:t>
            </a:r>
            <a:endParaRPr lang="en-US" sz="2400" dirty="0">
              <a:latin typeface="+mj-lt"/>
            </a:endParaRPr>
          </a:p>
        </p:txBody>
      </p:sp>
      <p:pic>
        <p:nvPicPr>
          <p:cNvPr id="90116" name="Picture 4" descr="http://www.ednewsparent.org/wp-content/uploads/2010/11/IMG_0015.jpg"/>
          <p:cNvPicPr>
            <a:picLocks noChangeAspect="1" noChangeArrowheads="1"/>
          </p:cNvPicPr>
          <p:nvPr/>
        </p:nvPicPr>
        <p:blipFill>
          <a:blip r:embed="rId5" cstate="print"/>
          <a:srcRect l="5500" t="10000" r="4501" b="4001"/>
          <a:stretch>
            <a:fillRect/>
          </a:stretch>
        </p:blipFill>
        <p:spPr bwMode="auto">
          <a:xfrm>
            <a:off x="4572000" y="2971805"/>
            <a:ext cx="4082902" cy="2926080"/>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Funding </a:t>
            </a:r>
            <a:endParaRPr lang="en-US" dirty="0"/>
          </a:p>
        </p:txBody>
      </p:sp>
      <p:sp>
        <p:nvSpPr>
          <p:cNvPr id="3" name="Content Placeholder 2"/>
          <p:cNvSpPr>
            <a:spLocks noGrp="1"/>
          </p:cNvSpPr>
          <p:nvPr>
            <p:ph idx="1"/>
          </p:nvPr>
        </p:nvSpPr>
        <p:spPr>
          <a:xfrm>
            <a:off x="457200" y="1600200"/>
            <a:ext cx="6172200" cy="4525963"/>
          </a:xfrm>
        </p:spPr>
        <p:txBody>
          <a:bodyPr/>
          <a:lstStyle/>
          <a:p>
            <a:r>
              <a:rPr lang="en-US" dirty="0" smtClean="0">
                <a:hlinkClick r:id="rId3"/>
              </a:rPr>
              <a:t>Colorado Legacy Foundation </a:t>
            </a:r>
            <a:endParaRPr lang="en-US" dirty="0" smtClean="0"/>
          </a:p>
          <a:p>
            <a:pPr lvl="1"/>
            <a:r>
              <a:rPr lang="en-US" dirty="0" smtClean="0"/>
              <a:t>Innovation Grants</a:t>
            </a:r>
          </a:p>
          <a:p>
            <a:r>
              <a:rPr lang="en-US" dirty="0" smtClean="0">
                <a:hlinkClick r:id="rId4"/>
              </a:rPr>
              <a:t>The Colorado Health Foundation</a:t>
            </a:r>
            <a:endParaRPr lang="en-US" dirty="0" smtClean="0"/>
          </a:p>
          <a:p>
            <a:pPr lvl="1"/>
            <a:r>
              <a:rPr lang="en-US" dirty="0" smtClean="0"/>
              <a:t>PE Quality Improvement grant</a:t>
            </a:r>
          </a:p>
          <a:p>
            <a:pPr lvl="1"/>
            <a:r>
              <a:rPr lang="en-US" dirty="0" smtClean="0"/>
              <a:t>Active Play Area grant</a:t>
            </a:r>
          </a:p>
          <a:p>
            <a:r>
              <a:rPr lang="en-US" dirty="0" smtClean="0">
                <a:hlinkClick r:id="rId5"/>
              </a:rPr>
              <a:t>Carol M. White Physical Education Program </a:t>
            </a:r>
            <a:endParaRPr lang="en-US" dirty="0" smtClean="0"/>
          </a:p>
          <a:p>
            <a:pPr lvl="1"/>
            <a:r>
              <a:rPr lang="en-US" dirty="0" smtClean="0"/>
              <a:t>PEP Grant</a:t>
            </a:r>
          </a:p>
          <a:p>
            <a:pPr lvl="1"/>
            <a:endParaRPr lang="en-US" dirty="0" smtClean="0"/>
          </a:p>
          <a:p>
            <a:pPr>
              <a:buNone/>
            </a:pPr>
            <a:endParaRPr lang="en-US" dirty="0"/>
          </a:p>
        </p:txBody>
      </p:sp>
      <p:pic>
        <p:nvPicPr>
          <p:cNvPr id="4" name="Picture 3"/>
          <p:cNvPicPr/>
          <p:nvPr/>
        </p:nvPicPr>
        <p:blipFill>
          <a:blip r:embed="rId6" cstate="print"/>
          <a:srcRect r="85106"/>
          <a:stretch>
            <a:fillRect/>
          </a:stretch>
        </p:blipFill>
        <p:spPr>
          <a:xfrm>
            <a:off x="289601" y="2788927"/>
            <a:ext cx="533400" cy="533400"/>
          </a:xfrm>
          <a:prstGeom prst="rect">
            <a:avLst/>
          </a:prstGeom>
        </p:spPr>
      </p:pic>
      <p:pic>
        <p:nvPicPr>
          <p:cNvPr id="66562" name="Picture 2" descr="http://t2.gstatic.com/images?q=tbn:ANd9GcRykKjVCixTJxeWsqqV1RzlIxalIRFTTULP_Sv3-ASWjfbBbxf2kg"/>
          <p:cNvPicPr>
            <a:picLocks noChangeAspect="1" noChangeArrowheads="1"/>
          </p:cNvPicPr>
          <p:nvPr/>
        </p:nvPicPr>
        <p:blipFill>
          <a:blip r:embed="rId7" cstate="print"/>
          <a:srcRect l="3703" r="10201"/>
          <a:stretch>
            <a:fillRect/>
          </a:stretch>
        </p:blipFill>
        <p:spPr bwMode="auto">
          <a:xfrm>
            <a:off x="274367" y="1600220"/>
            <a:ext cx="609600" cy="530352"/>
          </a:xfrm>
          <a:prstGeom prst="rect">
            <a:avLst/>
          </a:prstGeom>
          <a:noFill/>
        </p:spPr>
      </p:pic>
      <p:pic>
        <p:nvPicPr>
          <p:cNvPr id="66565" name="Picture 5" descr="C:\Users\intern1\AppData\Local\Microsoft\Windows\Temporary Internet Files\Content.IE5\XB556LS1\MC900048407[1].wmf"/>
          <p:cNvPicPr>
            <a:picLocks noChangeAspect="1" noChangeArrowheads="1"/>
          </p:cNvPicPr>
          <p:nvPr/>
        </p:nvPicPr>
        <p:blipFill>
          <a:blip r:embed="rId8" cstate="print"/>
          <a:srcRect/>
          <a:stretch>
            <a:fillRect/>
          </a:stretch>
        </p:blipFill>
        <p:spPr bwMode="auto">
          <a:xfrm>
            <a:off x="6400800" y="2098800"/>
            <a:ext cx="2743200" cy="4606800"/>
          </a:xfrm>
          <a:prstGeom prst="rect">
            <a:avLst/>
          </a:prstGeom>
          <a:noFill/>
        </p:spPr>
      </p:pic>
      <p:sp>
        <p:nvSpPr>
          <p:cNvPr id="21506" name="AutoShape 2" descr="data:image/jpg;base64,/9j/4AAQSkZJRgABAQAAAQABAAD/2wCEAAkGBhQQEBMUExQUFBQWFhcWFRUYFRUWFBgWFBQVFxUUFBgYHCYeFxojGxUXHy8gIycpLCwsGCAxNTAqNSYrLCkBCQoKDgwOGQ8PGiwkHyQ1Ly8sLywwKiksLCwuLy4sLCwsLCwtKiwsLCwtKiwsLSosLCwtLCwsKSwsLCwsLCwsLP/AABEIAOAA4AMBIgACEQEDEQH/xAAcAAABBQEBAQAAAAAAAAAAAAAAAwQFBgcCAQj/xABGEAACAQIDAwgIBAUCAgsAAAABAgMAEQQFEgYhMQcTQVFhcYGxIjJSkZKhwcIUI0LRY3KisuFigkNTFRYkJTM0k6PS8PH/xAAaAQACAwEBAAAAAAAAAAAAAAAABAECBQMG/8QANhEAAQMDAgMECQQBBQAAAAAAAQACAwQRIRIxBRNBUYGx0RQiMmFxkaHh8CNCUsEVBjOisvH/2gAMAwEAAhEDEQA/ANxooooQiiiihCKKKKEIooooQiiiihCKK8LAcaRfGoOmhSATsl6KjpM7jHT86QbaSMdI99V1BdRBIdmqYoqGG0sfWPfSqZ/Gen50agpNPKP2qUoppHmaHppwkoPAg1N1yLXDcLuiiipVUUUUUIRRRRQhFFFFCEUUUUIRRRRQhFFFFCEUUUUIRRXLuFFzuqDzTaIJuXjUFwG66xxOkNmhTE+LVOJqFx21CruX5VU81z+wu76R0DpPcOmqrjdp2O6MaR7R3t7uA+dKvntsvQUnBi/Ls+CvGM2kc3Nwo6yfqagcVtSg4yFv5bn58Kps+IZzdmLHtN//AMpOlXTEr0MXComb/RWWXatehGPeQP3pA7VnojHxH9qgaKpzHJwUcI6eKnhtWf8Alj4j+1LR7VL0ow7iD+1VuijmOQaOE9PFXPDbTRnhIVP+oEfPhU1hc9e1wwYdYN/mKzKu4Z2Q3Vip6wbVcTEJWXhkb9vqtkwW1XQ3z/ep7C5sknTY/L31iuD2mZd0g1DrG5v2Pyqx5bnAYXja/WOkd4plk6wKvg+nNreC1Siqlle0hFg3DqP06qs2GxayC6nvHSKaa4OXnpqd8J9ZL0UUVZLoooooQiiiihCKKKKEIooooQiksRiAguaMRiAi3NUzOs5LkgGqPeGhNU1M6Z3uS2cZ+WJC1R832jCkqnpP0txUfuflTPOs91XSM+j+puvsHZ5+cHWdJKScL3FDw1sbQXDu813NOzksxJJ6TXFFFcFtAW2RRRRUIRRRRQhFFFFCEUUUUIRXcUpUgqSCOBHGuKKlG6suV7RBrLLuPQ3Qe/q8u6rXl+atGRv8ay+pjJ88Mdkc3ToPSv8AjyrsyUjdZNXQNeCWju8lteWZqsw6m6uvtFP6zfA44oQQd3EEeYq7ZRmolFj6w+faK0GP1LxNXRmE6m7KSooorqs9FFFFCEUUUUIRXjNYXPCvahdocy0LpHefoPrUE2F10ijMjg0KJ2gzgsbDw7qz3aHN+MSH+c/aPr7qns3Wfmmkjika4J1BCVUAXLk2tuFUG9ZszyvdcLpGNF+zxRRUnkOz02Nk0QqDbezE2RQeBY/Qb6tM3JHOEus0TNb1bMB3Bt/lXJsbnC4C0pq+ngdokeAfz5d6odFT+zuy5xGMbDSlomUMTuBN0t6O824Em9G2mzS4CdY0ZnDRh7ta9yzgjd0eiPfUaHadSuKuIzCEH1iL93x2UBRWh5/sVhocsOIjD69MT3Lkizsmrdw4NUxslszg3wMM0kEZJS7s123qSGNiezorqIHF2nvWfJxmFsXNAJF9PTe1+1ZJXqqTwF62XCZdlePV0hjgbSN5RObdb8CDYHx3ionYHLTg8wxmGJvZUZT1re6nvtIL9tT6ObjOCuf+Zby5DoIc0X0nGLgf32LOUyqYi4hlI6xG5HlTYi1bPm+3seGxgwzxvvKAyAiw5y1jbiQL76jOUTZ2N5MLNYAvPHDLb9SudxPaLEX7ewVLoBYlpvZUg4u8vY2aPSHi7Te6puTbA4rFIHVVRDvVpG03HWAATbttSWfbFYnBrrkUFOGtDqUE8NVwCPEWrStvs9kwWFRoNKlpAlyoIUaWbcOH6QKV2bxxzLLvzgCXDxvYWBIJW9ug2se+unIZfQN0mOL1YYKlwbyybW6/n5ZUDZPYA4+Ey88IwHKaeb1HcAb31DrqfPI+lv8AzLX6+bW3u1X+dL8kcv8A2adD+mW/xRqPtqFyrN5o86MbSyMhnljKs7FdJL6RYmwt6NqhrYw1pI3VpqitfPMyOSwYLgWG2/Ym2UbGJHmDYbGerzZdGViitYrY3+IW6xV3wWwuXMDojWSxsTzrvY9Rs1hVd5YYBfCt02kX3GMjzNL8j0v5eJXqZG+JWH21Zga2Tl2XGpfPNRCsEhGACBcDe190+zTMMuhieGNoVkHohQCSGDb1vbdvuN5pjgMaUYWNiOFUrbCLTj8UP4rH4vS+6pLZ/M+cXQx9NfmvX3jh7qpzbutsm/8AHhtOHhxdqyb53C1zLceJkB6ekU8qi5LmZicHo4Huq8RuGAI4GnWO1BeRqYDC/T06LqiiirpZFFFFCEnPMEUseAF6oGcY3WxJPWT1VadpcXpQL17z3Dh8/Ks02lxumIjpc28P1fQeNLTvst/hNNrN+1aDspiRicu7DzqDu1uBfwtWIgVr3JRLfAsPZmce9Ub61lOYw6JpV9mR1+FyPpS02WMK3OEgR1VTGO0HxWo8kka/g5CPWMxDHp3ImnzPvqFyrbuaLMZBi5SIdUispW4QqTo0hRfiAO2++o3k+2sXBSsku6GW1z7DDcGPZbce4Hoq47YbCpjhz8DKsxAN7/lyi265HA2tZh49Y6NJdGNG46JKoZFDWSCqHqybO7PL/wA6KKgzqDEZ5BLASVeNkclWW7BJLesN+4KPCkOV+G02HbrR1+FlP3VWdnInw+ZYdXUo6zKrKeI1HT91XPlgh/KwzdTuvxKD9lVuXROv2pgxNp+IU7WG402H/L7KQn/OyDuwqnxjUf8Awpbk6bnMrReoyp73Y/dSWyY53JdP8KdPnIB5ikeSSa+CkHVMf6kjP713b7TT2hZE7bU87P4yX8Qq1yUSacc69cLDxV4z+9W5Toz4/wATCfNX/ZaUjlyzL3d1eFJN4ezmSTjdl03JG8cLDhVVybaT8XnkcoBVCGjQHjpEb2v2k7/GqCzA1pObpuTVWSS1DWEN0HfFzukOVGAjMEKi7NEhAHEsHcWA8BVz5RH04IOdxWaFh3iQfS9O9pNq4cAU51XJcNp0KD6trgkkW9YVme2m3DY8BFXm4lOoAm7M1iAWtuFgTYDr49UPLY9WclFHHPWej+pZrP3X3/LW6q8cqcOrAX9mVD79S/dSXJLLfBSL7MzfNIz+9O9sTzuTu3XHE/8AVG3leobkfl9DEr1NG3xKw+2rn/eHvCXYL8KkB/a7y80pyaDRicwi9mQf0yTL+1TcewkIxrYss7OX1hNwQNa1+Fz18ahNlPQzvHp7Qdv/AHEb76huUDMJcNmgdJHWyxuAGOndcEWvax07x01UODWAkXsV2dFLUVjmxP062A/HAwlOViWYzxBk0xKp5tr31Mbayeoiyi3j07lOSCa0+IXrjRvhYj76sPKfAHy8t7EkbD/cdHk9VDkqm048j2oXHuZG+hqjhpnBTMLxNwh7QLabj5EG6Z8o8WnMpv8AUI298ajzFV/CYkxurjiD7x0jxFW3lXhtjlPtQofc8g+gqmUvLh5W5w8h9JHf+IH0stAwuIDAMODC48auey2Y6lMZ4rw7qzDZjGXVoz+n0l7jxHv86tWVY3mpUbtse403C9eb4rS2ae1ue5aJRXiNcA9de04vLIoorxjahCpm0+K1SsOqy+7j871mu0eI1TEdCADx4nzt4Vdswn1MSeklj476zmeXWzN7RJ95vWZO6699wiHSPgFpfJBN+ViV6nRviUj7Ko21kWnHYofxnPxHV9atfJBNaXEr1ojfCzD7qguUSLTmU/bob3xpf5g1L8wtVab1OKzN7QD/ANVG5Js9NjGZYVDFQC12VbAkgcTv4dFWTZTPZsuxgwkxvGXVGW9wjPbSyHoHpC44b78aYcn2fphMXeQ6Y5F0M3QpuCrHsuLeN+itHxexmFxGJXFksW9FtzDm2KW0sd3YOBsbVMLLgOYcqnE6sMkdDUtvGR6pAzq+Pz+ihOUrL1jkwmKAsyzIjHrAOtb92lh4065V4dWBVvZmQ+BV18yKg+VLaSOYR4eJg+li8jKbqDpKqtxxPpEnq3VK5Ht/hcRhhFjCqtpCuHUtG9v1cCN9r2PTwrqXNLnNvus6OGoZBTz6CdBOOticf39E45LG1YAqeAlceBCn7jUdyRtZcUnssh94db/004zjlAwmGgMeD0lrEIETTGhP6jcAHrsOJ41UNiNrFy95S6M4dVACkcVJ43PbUa2tcwX2XUUs9RDUv0EayC0HfBumW2UWjMMUP4pPxWb7q52Rm0Y/Cn+Kg+I6frXG0ubjF4qSZVKB9PokgkaUVeI7qYYbEmKRHFroysL8LqwIv4ilCRruO1ekZG51KI3DOmx+NrLSeWCK8WGbqd1+JQfsrMans+2yxGPRUkEelW1AIhBvYjiSTwY1Gw5PO/qwzN3RufIVaVwe+7Uvw6F1JTNjmIBF+vabrV9k8ZFmGWiBj6Qj5mRQfSAA0q47wAQevupzs5sxFlUcztLq1WLu1lVVS9v7j01mGC2Ux4YNHBOjdDb4yPEkEVJS7D5nPbnQzdXOThreGo2phshwdGQsWeiiDntbUNaxxuRjz/PenWzefo+dSTlgkcnOAFiFGkKNJJPC4Qe+m/Kji4psTG0UiSDmtLFGDWIdjvIPU1KQ8k2LPrPAv+5z5JT6Hkff9eJQfyxk+bCqaZHNLbe9M8+giqGziX2W6bZOO4J1nu2GFxGWGLnfzWiT0dDn010tpJ024ra96pWyecrg8WkzhiqhwQttR1IQLXIHEirxDyQRD18RIe5UXzvT6DkqwY4tM/e4H9qirmOVxDiBhLxV3DqeJ8LXOLXXvjtxjAVF232njx8sbxo6aFKnVpubtcWsT21W622Hk5wK/wDB1fzSSH7rU+h2QwacMND4orH+q9QaZ7jckK0XHaWCMRxMdYbXt5lYflOK5uZDfdex7m3f58Ku/NMRuBPcCfKtHhyyJPUjjXuRR5ClpR6JrqynLeqz6vjTZziP3b/ZR+zuL5yBT0jcfCpOq7szJplnj6nJHcTf61YqaXnUU3zB9MMh6kY/0mnFcTRBlKkXBFiOw0FWabEErLM3k0xyHqRvI1Q719B/9BQWsYYyD1qG86VgyyJPUjjXuRR5Ck3Uxcd16an46yBpAYT3281hWSZjiMO7NhtYZl0kqmvdcG1ip6QKc4vK8di3MkkOIkcgDUYmXcOH6QK3UCij0XFi5Q7/AFB6+tsIDu3c/OwWHQ7A45uGHYfzNGvm1P4OTHHEWIjQdRk+ig1pOK2xwkauTPHdL3QEc5deKhTvJvutSex20Zx0DSMApEjrpHQNxTvOlgL9JBrt6BZuog2Srv8AU8znaG6b95/tUeHkhnPrTQr3B28wKfRcjw/ViT/tit5ua0iioFPH2Lm7jla799u4eSosPJHhx60szdxRftNPYeTDBLxR275H+21W2irCFg6JZ3E6t28h7jbwWQ5jtbkuEmkh/BSySRu0ZGgMCyMVIBeTfvHVUng9scIJcCi5cIvxbugLxxoyaJNFyuklr3BG/gaT5c49EGCmG4x4oG/ehbzjpLlnxBgxGVYlVLmOZiFHFrNC4UHrOkjxq4Y0bBLuqZn+08n4kqYn27aPHY7CJBGv4bCvPG1z6bLHG4VlAFh+Z0HoqJ2X2tznMRFNHFg1wxkAc3YNpVwJAAXJva9t1QeVZjLitotU2GkwrYjDSR81JfUV5lgG3qu4831dFe8kGMzLmUjw6QHCpiAJmc/mgNzZkC+l7JuN3E1ZcCtsAr2iihQiiiihCou0W3s2FkkhaBQ1vy5NZIIPqvp07+0X4gimewu2cUUbx4mQhmkZw7XIOuxbUw4HVc792+nm1WyeJx+JLDQkSKFQsxuelmsoNrk2324Cm2wGzASef8RF+ZEU0ahcDVr9Jeg+qLHypb19a9EBSehm4GqwJAOb7De/bnsWgxyBgCDcHeD0EHgRXVFFMrzqK5k4HurquZOB7qEKq5TJpx8g9oDyt9KtlUnAyf8AeHh+9XahCKKKKEIorlGuK6oQiiii9CFj3KUkZx7CIHXoUy23+na97Dp0abn/ADXnJ9kUuIlZ452gWPTrKE621XsoHq/pPG/ca12PDqpYqqgsbsQACT1kjjUdg8BhsI8roUj50hmXUqrdb71B4Xvw4VpCs/S5YGbfFZZof1uYTi/wUoi2AFybDieJ7TXVRku02FXjiIf/AFFPkaZybdYNf+MD3K58lpERSHZp+SfM0bd3D5qfoqrSco+FHDnW7kt/cRTWXlNi/TDIe8qvleugpZj+0ri6tgbu4Jhy54bXlJPsTRN79SffUbyqYeTE5VgJYkeRxJC+lEZ29OBjeygm1wKlpuUsnhAv+6QnyUUhJyhYi26ONR16XPzLWrqKGY9PquJ4nTjrfuK82myids/y3ExRO0appkcKdKAmUemejdLUDszlWdZccTHhcJCY5JndWldOAJVSoEoNioB3iphNsMZK2lDdjwVIwT27iCaWIzST/nj4U/arGhc32nAd6oOJsd7DHHuV+y9pDDGZQBKUXnAvqh9I1hezVelmkA4m3furI81OLiIE7TrfhqdiD3EGxprlWWti5liDAFr72uR6Kk7+noroKAadRfj5rkeKHVoEZv7zb+lrkucwJ600S98iD60yl2xwi8Z0Pddv7Qap2YcnbwwSSc6rFFLaQhFwu87yeq/RVcyPArPiYonJCu2klbX4G1rgjjapZSQuaXBxICs+tnY4NLACVpE3KHg14Ozd0b/UCmE3Klhh6sczeCDzame0fJ9FDhZJIjIXQavSYG6j1twA6LnwpLYDZ7DYnDu0sQd1kK3JbhoQjcDbpNQI6bll+SArGWqMgjwCcrqblcA9XDsf5pAPJTUfNyuzH1YYh3szeVqc7LZll8OGAxIh55WcNqi1uQHNjfSeirrjsZBhMOZ9ACKFPoIt7MQBYbusVL+VG7TyiegycqI+dI3VzQOpwMfFZriOU/Gn/lJ3Rn7mNPMp2xxU0Ts8vA2FlRd2kdS9tRG3W0kWOljeJXXShU6wov6VxaxPbXGTnThWPWzeQH0pt0TOVq0AFKNlk5ukPJCsOx07SYkMxLG53mtMrNuT6G8insJ95JrSawne0Vvs9kIoooqqsqrmG1EkM8kQRPRO4nUbhgCD0ddUvF8p+MuQOaSxI3Rk8Db9TGrTt1hdEsUo4ONDd67194J+Gs1z6DRO3U1mHjx+YNbFHHE8ZCxa2WVhw4qwwbQZtiVDR86ym9mSJAu42Nm09fbXmJwWcFSz/irdIEm/4Ua/yq4cl0urLwPZkkHvIb7qR2a29fE4xsPJEqevpKkk3jvcG/YD7qh0rmueGMbZqlsTXNYXyOu7b4qhZLl2Ix8piWQ6gpY8472spAPWb76skPJPN+qaIdys3napmXBrDnsTKLc/C5b+cA3PjoU996aco+d4jDzRCKVo1aMkgW9YNxva/AirmeSR7WxkC4uqCnijY50oJsbKE2j2P/BczeXWJH0myadNrcPSN+J91WqPkzw49aSY/wC5AP7azfF5vNMBzssklt41MSAesA8K1PbT8zLXbsjf+tD9aJzK3Q0uyTYkKIBC/mODcAXAKjM25OY+bLYdn1gXCsQwa3QDYEH31QRWjcmOI1YaRSfVkNuwMqmw8bnxqh5xFoxM69Usg/rNq6Uz363RvN7JesjYWMlYLX6K68n2RxmMzuoZixVLi4ULa5A6yb7+yprLtqMPi5GhUMdx9ZRpcDjYXPzFM+TmS+DI9mRx7wrfWqXlWKfDYsukbSGNnXSA3TqXfYG3+KWdFzpJL7jZNNl9Hii0jB3U/Dlwwmbxqu5GuVHUHRxp8GB8LVO7WbSvgua0ora9V7ki2nT1fzVVcRm0suPwsk0Jh9NFUEMLjXvPpAX9arHt3k0uJjiESa2VjfeosCvHeR0gVD2gyR83sz9eqI3ERS8jtuMdtuic5qy4zLWe1tUXOKOOllXVx7wRVM5P0vjl7Ec/ID61bXP4HK9EpGoRsgF+Lvqso6+PyJqscmqXxbnqib5ugqYsQy22zZTMNVRCT7WLrQkxCymaM/pIVh1h41b7iPCsiy2MwY+JTxjxCqfCQKavuVZhbNsXGeDKhHfGifRz7qqe3WG5jMC43B9Eo7xub5pfxopRpcY+0A/T7q1WdbRJ/FxH1+wWpSupOg79QbcekCwYf1VU9gsEcPLjYD/w5EI7VZW0n4QKfbX4/wDDjDT9CTgN/JIjq3y3+FSkWBtiWlHCSNVbvjYlD7nI8BSTTpjI6O8QfJPOGqUHq3wI81iGew6MTOvVLIP62rU81/OyQnjfCo3iqK3mKzjbWLRmGJH8TV8Sq31rR9n/AM3JVXrw8ie4On0rTqj6kb/eFmUg/UlZ7isbqwSehhY16W3/ABG/1qCw8RdlUcWIHvqwYk651UerGPLcPpXesfpYuFEzU9XfYHC2LN0AADwq61BbIYPRhwelt9TtedXpEUUUUIUXtLlf4jDOg9YDUn867wPHh41kecx85Crjihseux/Y299bhWZ7XZUMPiW3fk4i57A59dfnqHeeqnaSXQ6yRrIdbbqQ5I574adeqW/xIo+2onIcmmTOmcROI1mnJcqwTSwkAsxFjfUOFPeSpTHJi4j0c2R2j8wX9xFP9puUf8JPJCINTJb0i9lOpAwNgpPT8qYfr50jYxe4/r7pZmjkRvkNtJ/v7JTaecJmuW9d5Ae5wFHzJqU2l2SjxzRmR3XmwwGnTv1aeNwfZ+dZXFtBJiMwgnlI1c7FYDcqqJB6KjoG8+81feVS4wsTKSLSgGxIuGR+Nu6ofC6N8bQbG1r/AD81LJmSMleRcXvb5eSq+22zEeBMIiLkOH1ayCbrptawHtVoGDwgxeWRoTbnIEGq17HSu+3eKxTXeti2UcvlKWJB5uRQRuIKl1Fj0cBXWsY5kbLm5B3XGie18j7CwI2S+T5RDlkMhaQ6SdTu1hwFgAB5byb1lmZYznppZLW1uzW6gzEgU0kxbyWLuznrZi3ma8BpqCAxkucbkpSoqBK0MaLALSOS+a8M69TqfiW3201yfOlwuY4mJlY89OFFrWBMjWJv0emOFJcluKAknTpZUYD+UsD/AHius72YxDZlzkaEo0kb67jSunTq1b+gqTSbg3nSNfsR5JxpfyInM3B8095RjpbCSey7eaMP7antqc4fCYcyoqsQyizXtZja+7wqB5UZBzEI/UZCR3BCD5rUjtWecyt260jf+pGpdoBZFfa5H1TJJa+bSc2B+iVyTMVzLCNzqDeSjrxF7AgrfeNxB7DVd5OcKUxOJB4oNB7xIQf7adcl014p16nVviUj7aebJ4bRjcx3W/MW3cxkcfJhVn/p81g2x4jzVWXl5Mh3z4HySkeyTjMDi+dUAsTo0m5UposTfq7Ki+VTA3ihlH6WZD3OLj5qffVa2i2jxH4mdVnlCiV1UByAAGIFrd1WzaDPMPistIM0QkaNXCa11c4tm024g3BHjXQMkjfG92emOgXMyRSRyRtFuuepXe2v5uUq/ZC/xaR91SOwebfiMFHc3aP8tu9LaT4qVPvqsY3ajDPlAgMg57mUXRpe+pNNgTaw9XrqD2H2tXAvLzgYxuo3KATrU7jvI3EE+4UejudA5tsg4U+ktbO118EZXPKVFpzGQ+0sbf0Bftq8cmkmvLlX2XkX3sW+6s9202gjx2IEsauoEYQ6tNyVZjfcT0NTrZjbx8DA0SxK93L3LEWuqi1gP9PX00xLC99O1gGRZLRTsjqXPJwbqJyqHQ7ueEdx/u3qPrUxs7gjI463a/h0UwmGttFramaSS3AFjcqO64FX/YjKt5kI3DctJVs2t1k/Qw6G3Vvw0OhFUdAtStFFZ60UUUUUIRUbtDkq4uBom3E70b2XHqt+/YTUlRUg2yoIvhZ5sCxTFyxyjTKqFGHXpdSO/iSD1Gq/ynw6cwY+1HG3yK/bV62vyJyRicN6OIQWNgPTT2d/SOj3d2W59mEmJcSyMXNtO8AFbEnTYAbrk2rUo3apdV+llk1rdMWkDrdRsb6SD1EH3G9b1neURYuEJMSEuH3NpNxe2/xrA69dyeJJ799P1FOZS0h1rLPp6kQhwLb3Wp5jstlsUMtmj5wI+ktiDfVpOndrsTe3RSWwu1WHgwISaVUYO/om5Okm97AHrNZgK7DVU0mpml7iVb0zS/WxgHT82TliLm3C5t3dFAakQ1dBqcskrp/l+YvBIskZ0svA8R2gjpBq3ryqS6bGCPV16mA+G31qhhqNVcJII5DdwXeOokjww2UpnGdyYuTXKbngANyqOpRS821WJeHmTJ+XpCadKD0QAACbX4DrqF1V5qq/LZYCwxsqc19ybnO6d4bMJIr83I6X46WZb24XsaTlxbsSWZiTxJYkm3C9zvpuWrwtVtI3VNRtZdFq4LV4WrgmrKqGauSaCa8qUIpxg1sdZ6PVHW3R7uPupBRc2/8AoqcyrAFipt/IPqaSq6gRtsN09R05ldc7KRyDKGdgvFmN2P0rWcBhBFGqjoFQ+y2R8ymph6R+VWCvPE3NyvSAACwRRRRUKUUUUUIRRRRQhBqgbb7Fai08C7z/AOJH0P2j/V599X+vCL1Zri03Cq5ocLFfOcqaT2dvEHqPbXNaxthsEs2qSIBX6R0N3/vWV47BPAxV1It7x29o7a3aasa8WdusCponRnU3ZJ0V4rA8K9rQWcvQa6DVxRQoSoavdVJXo1UISuqjVSWqjVQhKFq5LVzevKEL0tXlFeE0IXtcs++w3nq+prhGaQ6Yxft6P8mrDlGQWIuNTno4+/8AbhSVRVtiFhunqajdKbnZI5VlN7Fhe/R19/Z2VpWy2zVrSSDuFKbO7KabPKN/QKtQFqwHyF5uV6GONsY0tXoFFFFUXRFFFFCEUUUUIRRRRQhFFFFCEVC57stFilOpRq6DU1RQhYltByfywMWS9vPv6D8qq8sjRm0ikdtt3+K+kpIgwsQCKr2b7ExTA2AB7t1Ow1skeDkJGahjkyMFYikwbgQa7q35xyWkElQR2r+1VnE7JYiM+i1+xrg1pMr43b4WZJw6Ru2U2orh8Dil4x37rHyNJM0w4wv8LftTAqYz1SxpZRuE4opsHmPCF/hb9q7XDYluEJHeLf3EVJqIx1QKaQ9EtXLyAcSBSkez2If1mVB33Py/epLBbFKT6ReQ+4fvS76+NuyYZw+V2+FBfjNRsilz2VIYPZ2SSxlOkeyOPjV6ynYl7AKgjHdvq2ZbsdHHYv6R+VZ0tc9+BhaUNAxmXZVLyLZVmsI00r11fsn2cjgF7XbrqVjiCiwAArukSb5KfAAwEUUUVClFFFFCEUUUUIRRRRQhFFFFCEUUUUIRRRRQhFFFFCEU3mwCP6yg+FOKKEKHn2Vgb9Nu6mb7DxHgSKslFCFV/wDqLH7RpRNh4hxJNWSihCh4NloF/TfvqQhwCJ6qgeFOKKEItRRRQhFFFFCEUUUUIRRRRQhFFFFC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08" name="AutoShape 4" descr="data:image/jpg;base64,/9j/4AAQSkZJRgABAQAAAQABAAD/2wCEAAkGBhQQEBMUExQUFBQWFhcWFRUYFRUWFBgWFBQVFxUUFBgYHCYeFxojGxUXHy8gIycpLCwsGCAxNTAqNSYrLCkBCQoKDgwOGQ8PGiwkHyQ1Ly8sLywwKiksLCwuLy4sLCwsLCwtKiwsLCwtKiwsLSosLCwtLCwsKSwsLCwsLCwsLP/AABEIAOAA4AMBIgACEQEDEQH/xAAcAAABBQEBAQAAAAAAAAAAAAAAAwQFBgcCAQj/xABGEAACAQIDAwgIBAUCAgsAAAABAgMAEQQFEgYhMQcTQVFhcYGxIjJSkZKhwcIUI0LRY3KisuFigkNTFRYkJTM0k6PS8PH/xAAaAQACAwEBAAAAAAAAAAAAAAAABAECBQMG/8QANhEAAQMDAgMECQQBBQAAAAAAAQACAwQRIRIxBRNBUYGx0RQiMmFxkaHh8CNCUsEVBjOisvH/2gAMAwEAAhEDEQA/ANxooooQiiiihCKKKKEIooooQiiiihCKK8LAcaRfGoOmhSATsl6KjpM7jHT86QbaSMdI99V1BdRBIdmqYoqGG0sfWPfSqZ/Gen50agpNPKP2qUoppHmaHppwkoPAg1N1yLXDcLuiiipVUUUUUIRRRRQhFFFFCEUUUUIRRRRQhFFFFCEUUUUIRRXLuFFzuqDzTaIJuXjUFwG66xxOkNmhTE+LVOJqFx21CruX5VU81z+wu76R0DpPcOmqrjdp2O6MaR7R3t7uA+dKvntsvQUnBi/Ls+CvGM2kc3Nwo6yfqagcVtSg4yFv5bn58Kps+IZzdmLHtN//AMpOlXTEr0MXComb/RWWXatehGPeQP3pA7VnojHxH9qgaKpzHJwUcI6eKnhtWf8Alj4j+1LR7VL0ow7iD+1VuijmOQaOE9PFXPDbTRnhIVP+oEfPhU1hc9e1wwYdYN/mKzKu4Z2Q3Vip6wbVcTEJWXhkb9vqtkwW1XQ3z/ep7C5sknTY/L31iuD2mZd0g1DrG5v2Pyqx5bnAYXja/WOkd4plk6wKvg+nNreC1Siqlle0hFg3DqP06qs2GxayC6nvHSKaa4OXnpqd8J9ZL0UUVZLoooooQiiiihCKKKKEIooooQiksRiAguaMRiAi3NUzOs5LkgGqPeGhNU1M6Z3uS2cZ+WJC1R832jCkqnpP0txUfuflTPOs91XSM+j+puvsHZ5+cHWdJKScL3FDw1sbQXDu813NOzksxJJ6TXFFFcFtAW2RRRRUIRRRRQhFFFFCEUUUUIRXcUpUgqSCOBHGuKKlG6suV7RBrLLuPQ3Qe/q8u6rXl+atGRv8ay+pjJ88Mdkc3ToPSv8AjyrsyUjdZNXQNeCWju8lteWZqsw6m6uvtFP6zfA44oQQd3EEeYq7ZRmolFj6w+faK0GP1LxNXRmE6m7KSooorqs9FFFFCEUUUUIRXjNYXPCvahdocy0LpHefoPrUE2F10ijMjg0KJ2gzgsbDw7qz3aHN+MSH+c/aPr7qns3Wfmmkjika4J1BCVUAXLk2tuFUG9ZszyvdcLpGNF+zxRRUnkOz02Nk0QqDbezE2RQeBY/Qb6tM3JHOEus0TNb1bMB3Bt/lXJsbnC4C0pq+ngdokeAfz5d6odFT+zuy5xGMbDSlomUMTuBN0t6O824Em9G2mzS4CdY0ZnDRh7ta9yzgjd0eiPfUaHadSuKuIzCEH1iL93x2UBRWh5/sVhocsOIjD69MT3Lkizsmrdw4NUxslszg3wMM0kEZJS7s123qSGNiezorqIHF2nvWfJxmFsXNAJF9PTe1+1ZJXqqTwF62XCZdlePV0hjgbSN5RObdb8CDYHx3ionYHLTg8wxmGJvZUZT1re6nvtIL9tT6ObjOCuf+Zby5DoIc0X0nGLgf32LOUyqYi4hlI6xG5HlTYi1bPm+3seGxgwzxvvKAyAiw5y1jbiQL76jOUTZ2N5MLNYAvPHDLb9SudxPaLEX7ewVLoBYlpvZUg4u8vY2aPSHi7Te6puTbA4rFIHVVRDvVpG03HWAATbttSWfbFYnBrrkUFOGtDqUE8NVwCPEWrStvs9kwWFRoNKlpAlyoIUaWbcOH6QKV2bxxzLLvzgCXDxvYWBIJW9ug2se+unIZfQN0mOL1YYKlwbyybW6/n5ZUDZPYA4+Ey88IwHKaeb1HcAb31DrqfPI+lv8AzLX6+bW3u1X+dL8kcv8A2adD+mW/xRqPtqFyrN5o86MbSyMhnljKs7FdJL6RYmwt6NqhrYw1pI3VpqitfPMyOSwYLgWG2/Ym2UbGJHmDYbGerzZdGViitYrY3+IW6xV3wWwuXMDojWSxsTzrvY9Rs1hVd5YYBfCt02kX3GMjzNL8j0v5eJXqZG+JWH21Zga2Tl2XGpfPNRCsEhGACBcDe190+zTMMuhieGNoVkHohQCSGDb1vbdvuN5pjgMaUYWNiOFUrbCLTj8UP4rH4vS+6pLZ/M+cXQx9NfmvX3jh7qpzbutsm/8AHhtOHhxdqyb53C1zLceJkB6ekU8qi5LmZicHo4Huq8RuGAI4GnWO1BeRqYDC/T06LqiiirpZFFFFCEnPMEUseAF6oGcY3WxJPWT1VadpcXpQL17z3Dh8/Ks02lxumIjpc28P1fQeNLTvst/hNNrN+1aDspiRicu7DzqDu1uBfwtWIgVr3JRLfAsPZmce9Ub61lOYw6JpV9mR1+FyPpS02WMK3OEgR1VTGO0HxWo8kka/g5CPWMxDHp3ImnzPvqFyrbuaLMZBi5SIdUispW4QqTo0hRfiAO2++o3k+2sXBSsku6GW1z7DDcGPZbce4Hoq47YbCpjhz8DKsxAN7/lyi265HA2tZh49Y6NJdGNG46JKoZFDWSCqHqybO7PL/wA6KKgzqDEZ5BLASVeNkclWW7BJLesN+4KPCkOV+G02HbrR1+FlP3VWdnInw+ZYdXUo6zKrKeI1HT91XPlgh/KwzdTuvxKD9lVuXROv2pgxNp+IU7WG402H/L7KQn/OyDuwqnxjUf8Awpbk6bnMrReoyp73Y/dSWyY53JdP8KdPnIB5ikeSSa+CkHVMf6kjP713b7TT2hZE7bU87P4yX8Qq1yUSacc69cLDxV4z+9W5Toz4/wATCfNX/ZaUjlyzL3d1eFJN4ezmSTjdl03JG8cLDhVVybaT8XnkcoBVCGjQHjpEb2v2k7/GqCzA1pObpuTVWSS1DWEN0HfFzukOVGAjMEKi7NEhAHEsHcWA8BVz5RH04IOdxWaFh3iQfS9O9pNq4cAU51XJcNp0KD6trgkkW9YVme2m3DY8BFXm4lOoAm7M1iAWtuFgTYDr49UPLY9WclFHHPWej+pZrP3X3/LW6q8cqcOrAX9mVD79S/dSXJLLfBSL7MzfNIz+9O9sTzuTu3XHE/8AVG3leobkfl9DEr1NG3xKw+2rn/eHvCXYL8KkB/a7y80pyaDRicwi9mQf0yTL+1TcewkIxrYss7OX1hNwQNa1+Fz18ahNlPQzvHp7Qdv/AHEb76huUDMJcNmgdJHWyxuAGOndcEWvax07x01UODWAkXsV2dFLUVjmxP062A/HAwlOViWYzxBk0xKp5tr31Mbayeoiyi3j07lOSCa0+IXrjRvhYj76sPKfAHy8t7EkbD/cdHk9VDkqm048j2oXHuZG+hqjhpnBTMLxNwh7QLabj5EG6Z8o8WnMpv8AUI298ajzFV/CYkxurjiD7x0jxFW3lXhtjlPtQofc8g+gqmUvLh5W5w8h9JHf+IH0stAwuIDAMODC48auey2Y6lMZ4rw7qzDZjGXVoz+n0l7jxHv86tWVY3mpUbtse403C9eb4rS2ae1ue5aJRXiNcA9de04vLIoorxjahCpm0+K1SsOqy+7j871mu0eI1TEdCADx4nzt4Vdswn1MSeklj476zmeXWzN7RJ95vWZO6699wiHSPgFpfJBN+ViV6nRviUj7Ko21kWnHYofxnPxHV9atfJBNaXEr1ojfCzD7qguUSLTmU/bob3xpf5g1L8wtVab1OKzN7QD/ANVG5Js9NjGZYVDFQC12VbAkgcTv4dFWTZTPZsuxgwkxvGXVGW9wjPbSyHoHpC44b78aYcn2fphMXeQ6Y5F0M3QpuCrHsuLeN+itHxexmFxGJXFksW9FtzDm2KW0sd3YOBsbVMLLgOYcqnE6sMkdDUtvGR6pAzq+Pz+ihOUrL1jkwmKAsyzIjHrAOtb92lh4065V4dWBVvZmQ+BV18yKg+VLaSOYR4eJg+li8jKbqDpKqtxxPpEnq3VK5Ht/hcRhhFjCqtpCuHUtG9v1cCN9r2PTwrqXNLnNvus6OGoZBTz6CdBOOticf39E45LG1YAqeAlceBCn7jUdyRtZcUnssh94db/004zjlAwmGgMeD0lrEIETTGhP6jcAHrsOJ41UNiNrFy95S6M4dVACkcVJ43PbUa2tcwX2XUUs9RDUv0EayC0HfBumW2UWjMMUP4pPxWb7q52Rm0Y/Cn+Kg+I6frXG0ubjF4qSZVKB9PokgkaUVeI7qYYbEmKRHFroysL8LqwIv4ilCRruO1ekZG51KI3DOmx+NrLSeWCK8WGbqd1+JQfsrMans+2yxGPRUkEelW1AIhBvYjiSTwY1Gw5PO/qwzN3RufIVaVwe+7Uvw6F1JTNjmIBF+vabrV9k8ZFmGWiBj6Qj5mRQfSAA0q47wAQevupzs5sxFlUcztLq1WLu1lVVS9v7j01mGC2Ux4YNHBOjdDb4yPEkEVJS7D5nPbnQzdXOThreGo2phshwdGQsWeiiDntbUNaxxuRjz/PenWzefo+dSTlgkcnOAFiFGkKNJJPC4Qe+m/Kji4psTG0UiSDmtLFGDWIdjvIPU1KQ8k2LPrPAv+5z5JT6Hkff9eJQfyxk+bCqaZHNLbe9M8+giqGziX2W6bZOO4J1nu2GFxGWGLnfzWiT0dDn010tpJ024ra96pWyecrg8WkzhiqhwQttR1IQLXIHEirxDyQRD18RIe5UXzvT6DkqwY4tM/e4H9qirmOVxDiBhLxV3DqeJ8LXOLXXvjtxjAVF232njx8sbxo6aFKnVpubtcWsT21W622Hk5wK/wDB1fzSSH7rU+h2QwacMND4orH+q9QaZ7jckK0XHaWCMRxMdYbXt5lYflOK5uZDfdex7m3f58Ku/NMRuBPcCfKtHhyyJPUjjXuRR5ClpR6JrqynLeqz6vjTZziP3b/ZR+zuL5yBT0jcfCpOq7szJplnj6nJHcTf61YqaXnUU3zB9MMh6kY/0mnFcTRBlKkXBFiOw0FWabEErLM3k0xyHqRvI1Q719B/9BQWsYYyD1qG86VgyyJPUjjXuRR5Ck3Uxcd16an46yBpAYT3281hWSZjiMO7NhtYZl0kqmvdcG1ip6QKc4vK8di3MkkOIkcgDUYmXcOH6QK3UCij0XFi5Q7/AFB6+tsIDu3c/OwWHQ7A45uGHYfzNGvm1P4OTHHEWIjQdRk+ig1pOK2xwkauTPHdL3QEc5deKhTvJvutSex20Zx0DSMApEjrpHQNxTvOlgL9JBrt6BZuog2Srv8AU8znaG6b95/tUeHkhnPrTQr3B28wKfRcjw/ViT/tit5ua0iioFPH2Lm7jla799u4eSosPJHhx60szdxRftNPYeTDBLxR275H+21W2irCFg6JZ3E6t28h7jbwWQ5jtbkuEmkh/BSySRu0ZGgMCyMVIBeTfvHVUng9scIJcCi5cIvxbugLxxoyaJNFyuklr3BG/gaT5c49EGCmG4x4oG/ehbzjpLlnxBgxGVYlVLmOZiFHFrNC4UHrOkjxq4Y0bBLuqZn+08n4kqYn27aPHY7CJBGv4bCvPG1z6bLHG4VlAFh+Z0HoqJ2X2tznMRFNHFg1wxkAc3YNpVwJAAXJva9t1QeVZjLitotU2GkwrYjDSR81JfUV5lgG3qu4831dFe8kGMzLmUjw6QHCpiAJmc/mgNzZkC+l7JuN3E1ZcCtsAr2iihQiiiihCou0W3s2FkkhaBQ1vy5NZIIPqvp07+0X4gimewu2cUUbx4mQhmkZw7XIOuxbUw4HVc792+nm1WyeJx+JLDQkSKFQsxuelmsoNrk2324Cm2wGzASef8RF+ZEU0ahcDVr9Jeg+qLHypb19a9EBSehm4GqwJAOb7De/bnsWgxyBgCDcHeD0EHgRXVFFMrzqK5k4HurquZOB7qEKq5TJpx8g9oDyt9KtlUnAyf8AeHh+9XahCKKKKEIorlGuK6oQiiii9CFj3KUkZx7CIHXoUy23+na97Dp0abn/ADXnJ9kUuIlZ452gWPTrKE621XsoHq/pPG/ca12PDqpYqqgsbsQACT1kjjUdg8BhsI8roUj50hmXUqrdb71B4Xvw4VpCs/S5YGbfFZZof1uYTi/wUoi2AFybDieJ7TXVRku02FXjiIf/AFFPkaZybdYNf+MD3K58lpERSHZp+SfM0bd3D5qfoqrSco+FHDnW7kt/cRTWXlNi/TDIe8qvleugpZj+0ri6tgbu4Jhy54bXlJPsTRN79SffUbyqYeTE5VgJYkeRxJC+lEZ29OBjeygm1wKlpuUsnhAv+6QnyUUhJyhYi26ONR16XPzLWrqKGY9PquJ4nTjrfuK82myids/y3ExRO0appkcKdKAmUemejdLUDszlWdZccTHhcJCY5JndWldOAJVSoEoNioB3iphNsMZK2lDdjwVIwT27iCaWIzST/nj4U/arGhc32nAd6oOJsd7DHHuV+y9pDDGZQBKUXnAvqh9I1hezVelmkA4m3furI81OLiIE7TrfhqdiD3EGxprlWWti5liDAFr72uR6Kk7+noroKAadRfj5rkeKHVoEZv7zb+lrkucwJ600S98iD60yl2xwi8Z0Pddv7Qap2YcnbwwSSc6rFFLaQhFwu87yeq/RVcyPArPiYonJCu2klbX4G1rgjjapZSQuaXBxICs+tnY4NLACVpE3KHg14Ozd0b/UCmE3Klhh6sczeCDzame0fJ9FDhZJIjIXQavSYG6j1twA6LnwpLYDZ7DYnDu0sQd1kK3JbhoQjcDbpNQI6bll+SArGWqMgjwCcrqblcA9XDsf5pAPJTUfNyuzH1YYh3szeVqc7LZll8OGAxIh55WcNqi1uQHNjfSeirrjsZBhMOZ9ACKFPoIt7MQBYbusVL+VG7TyiegycqI+dI3VzQOpwMfFZriOU/Gn/lJ3Rn7mNPMp2xxU0Ts8vA2FlRd2kdS9tRG3W0kWOljeJXXShU6wov6VxaxPbXGTnThWPWzeQH0pt0TOVq0AFKNlk5ukPJCsOx07SYkMxLG53mtMrNuT6G8insJ95JrSawne0Vvs9kIoooqqsqrmG1EkM8kQRPRO4nUbhgCD0ddUvF8p+MuQOaSxI3Rk8Db9TGrTt1hdEsUo4ONDd67194J+Gs1z6DRO3U1mHjx+YNbFHHE8ZCxa2WVhw4qwwbQZtiVDR86ym9mSJAu42Nm09fbXmJwWcFSz/irdIEm/4Ua/yq4cl0urLwPZkkHvIb7qR2a29fE4xsPJEqevpKkk3jvcG/YD7qh0rmueGMbZqlsTXNYXyOu7b4qhZLl2Ix8piWQ6gpY8472spAPWb76skPJPN+qaIdys3napmXBrDnsTKLc/C5b+cA3PjoU996aco+d4jDzRCKVo1aMkgW9YNxva/AirmeSR7WxkC4uqCnijY50oJsbKE2j2P/BczeXWJH0myadNrcPSN+J91WqPkzw49aSY/wC5AP7azfF5vNMBzssklt41MSAesA8K1PbT8zLXbsjf+tD9aJzK3Q0uyTYkKIBC/mODcAXAKjM25OY+bLYdn1gXCsQwa3QDYEH31QRWjcmOI1YaRSfVkNuwMqmw8bnxqh5xFoxM69Usg/rNq6Uz363RvN7JesjYWMlYLX6K68n2RxmMzuoZixVLi4ULa5A6yb7+yprLtqMPi5GhUMdx9ZRpcDjYXPzFM+TmS+DI9mRx7wrfWqXlWKfDYsukbSGNnXSA3TqXfYG3+KWdFzpJL7jZNNl9Hii0jB3U/Dlwwmbxqu5GuVHUHRxp8GB8LVO7WbSvgua0ora9V7ki2nT1fzVVcRm0suPwsk0Jh9NFUEMLjXvPpAX9arHt3k0uJjiESa2VjfeosCvHeR0gVD2gyR83sz9eqI3ERS8jtuMdtuic5qy4zLWe1tUXOKOOllXVx7wRVM5P0vjl7Ec/ID61bXP4HK9EpGoRsgF+Lvqso6+PyJqscmqXxbnqib5ugqYsQy22zZTMNVRCT7WLrQkxCymaM/pIVh1h41b7iPCsiy2MwY+JTxjxCqfCQKavuVZhbNsXGeDKhHfGifRz7qqe3WG5jMC43B9Eo7xub5pfxopRpcY+0A/T7q1WdbRJ/FxH1+wWpSupOg79QbcekCwYf1VU9gsEcPLjYD/w5EI7VZW0n4QKfbX4/wDDjDT9CTgN/JIjq3y3+FSkWBtiWlHCSNVbvjYlD7nI8BSTTpjI6O8QfJPOGqUHq3wI81iGew6MTOvVLIP62rU81/OyQnjfCo3iqK3mKzjbWLRmGJH8TV8Sq31rR9n/AM3JVXrw8ie4On0rTqj6kb/eFmUg/UlZ7isbqwSehhY16W3/ABG/1qCw8RdlUcWIHvqwYk651UerGPLcPpXesfpYuFEzU9XfYHC2LN0AADwq61BbIYPRhwelt9TtedXpEUUUUIUXtLlf4jDOg9YDUn867wPHh41kecx85Crjihseux/Y299bhWZ7XZUMPiW3fk4i57A59dfnqHeeqnaSXQ6yRrIdbbqQ5I574adeqW/xIo+2onIcmmTOmcROI1mnJcqwTSwkAsxFjfUOFPeSpTHJi4j0c2R2j8wX9xFP9puUf8JPJCINTJb0i9lOpAwNgpPT8qYfr50jYxe4/r7pZmjkRvkNtJ/v7JTaecJmuW9d5Ae5wFHzJqU2l2SjxzRmR3XmwwGnTv1aeNwfZ+dZXFtBJiMwgnlI1c7FYDcqqJB6KjoG8+81feVS4wsTKSLSgGxIuGR+Nu6ofC6N8bQbG1r/AD81LJmSMleRcXvb5eSq+22zEeBMIiLkOH1ayCbrptawHtVoGDwgxeWRoTbnIEGq17HSu+3eKxTXeti2UcvlKWJB5uRQRuIKl1Fj0cBXWsY5kbLm5B3XGie18j7CwI2S+T5RDlkMhaQ6SdTu1hwFgAB5byb1lmZYznppZLW1uzW6gzEgU0kxbyWLuznrZi3ma8BpqCAxkucbkpSoqBK0MaLALSOS+a8M69TqfiW3201yfOlwuY4mJlY89OFFrWBMjWJv0emOFJcluKAknTpZUYD+UsD/AHius72YxDZlzkaEo0kb67jSunTq1b+gqTSbg3nSNfsR5JxpfyInM3B8095RjpbCSey7eaMP7antqc4fCYcyoqsQyizXtZja+7wqB5UZBzEI/UZCR3BCD5rUjtWecyt260jf+pGpdoBZFfa5H1TJJa+bSc2B+iVyTMVzLCNzqDeSjrxF7AgrfeNxB7DVd5OcKUxOJB4oNB7xIQf7adcl014p16nVviUj7aebJ4bRjcx3W/MW3cxkcfJhVn/p81g2x4jzVWXl5Mh3z4HySkeyTjMDi+dUAsTo0m5UposTfq7Ki+VTA3ihlH6WZD3OLj5qffVa2i2jxH4mdVnlCiV1UByAAGIFrd1WzaDPMPistIM0QkaNXCa11c4tm024g3BHjXQMkjfG92emOgXMyRSRyRtFuuepXe2v5uUq/ZC/xaR91SOwebfiMFHc3aP8tu9LaT4qVPvqsY3ajDPlAgMg57mUXRpe+pNNgTaw9XrqD2H2tXAvLzgYxuo3KATrU7jvI3EE+4UejudA5tsg4U+ktbO118EZXPKVFpzGQ+0sbf0Bftq8cmkmvLlX2XkX3sW+6s9202gjx2IEsauoEYQ6tNyVZjfcT0NTrZjbx8DA0SxK93L3LEWuqi1gP9PX00xLC99O1gGRZLRTsjqXPJwbqJyqHQ7ueEdx/u3qPrUxs7gjI463a/h0UwmGttFramaSS3AFjcqO64FX/YjKt5kI3DctJVs2t1k/Qw6G3Vvw0OhFUdAtStFFZ60UUUUUIRUbtDkq4uBom3E70b2XHqt+/YTUlRUg2yoIvhZ5sCxTFyxyjTKqFGHXpdSO/iSD1Gq/ynw6cwY+1HG3yK/bV62vyJyRicN6OIQWNgPTT2d/SOj3d2W59mEmJcSyMXNtO8AFbEnTYAbrk2rUo3apdV+llk1rdMWkDrdRsb6SD1EH3G9b1neURYuEJMSEuH3NpNxe2/xrA69dyeJJ799P1FOZS0h1rLPp6kQhwLb3Wp5jstlsUMtmj5wI+ktiDfVpOndrsTe3RSWwu1WHgwISaVUYO/om5Okm97AHrNZgK7DVU0mpml7iVb0zS/WxgHT82TliLm3C5t3dFAakQ1dBqcskrp/l+YvBIskZ0svA8R2gjpBq3ryqS6bGCPV16mA+G31qhhqNVcJII5DdwXeOokjww2UpnGdyYuTXKbngANyqOpRS821WJeHmTJ+XpCadKD0QAACbX4DrqF1V5qq/LZYCwxsqc19ybnO6d4bMJIr83I6X46WZb24XsaTlxbsSWZiTxJYkm3C9zvpuWrwtVtI3VNRtZdFq4LV4WrgmrKqGauSaCa8qUIpxg1sdZ6PVHW3R7uPupBRc2/8AoqcyrAFipt/IPqaSq6gRtsN09R05ldc7KRyDKGdgvFmN2P0rWcBhBFGqjoFQ+y2R8ymph6R+VWCvPE3NyvSAACwRRRRUKUUUUUIRRRRQhBqgbb7Fai08C7z/AOJH0P2j/V599X+vCL1Zri03Cq5ocLFfOcqaT2dvEHqPbXNaxthsEs2qSIBX6R0N3/vWV47BPAxV1It7x29o7a3aasa8WdusCponRnU3ZJ0V4rA8K9rQWcvQa6DVxRQoSoavdVJXo1UISuqjVSWqjVQhKFq5LVzevKEL0tXlFeE0IXtcs++w3nq+prhGaQ6Yxft6P8mrDlGQWIuNTno4+/8AbhSVRVtiFhunqajdKbnZI5VlN7Fhe/R19/Z2VpWy2zVrSSDuFKbO7KabPKN/QKtQFqwHyF5uV6GONsY0tXoFFFFUXRFFFFCEUUUUIRRRRQhFFFFCEVC57stFilOpRq6DU1RQhYltByfywMWS9vPv6D8qq8sjRm0ikdtt3+K+kpIgwsQCKr2b7ExTA2AB7t1Ow1skeDkJGahjkyMFYikwbgQa7q35xyWkElQR2r+1VnE7JYiM+i1+xrg1pMr43b4WZJw6Ru2U2orh8Dil4x37rHyNJM0w4wv8LftTAqYz1SxpZRuE4opsHmPCF/hb9q7XDYluEJHeLf3EVJqIx1QKaQ9EtXLyAcSBSkez2If1mVB33Py/epLBbFKT6ReQ+4fvS76+NuyYZw+V2+FBfjNRsilz2VIYPZ2SSxlOkeyOPjV6ynYl7AKgjHdvq2ZbsdHHYv6R+VZ0tc9+BhaUNAxmXZVLyLZVmsI00r11fsn2cjgF7XbrqVjiCiwAArukSb5KfAAwEUUUVClFFFFCEUUUUIRRRRQhFFFFCEUUUUIRRRRQhFFFFCEU3mwCP6yg+FOKKEKHn2Vgb9Nu6mb7DxHgSKslFCFV/wDqLH7RpRNh4hxJNWSihCh4NloF/TfvqQhwCJ6qgeFOKKEItRRRQhFFFFCEUUUUIRRRRQhFFFFC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10" name="AutoShape 6" descr="data:image/jpg;base64,/9j/4AAQSkZJRgABAQAAAQABAAD/2wCEAAkGBhQQEBMUExQUFBQWFhcWFRUYFRUWFBgWFBQVFxUUFBgYHCYeFxojGxUXHy8gIycpLCwsGCAxNTAqNSYrLCkBCQoKDgwOGQ8PGiwkHyQ1Ly8sLywwKiksLCwuLy4sLCwsLCwtKiwsLCwtKiwsLSosLCwtLCwsKSwsLCwsLCwsLP/AABEIAOAA4AMBIgACEQEDEQH/xAAcAAABBQEBAQAAAAAAAAAAAAAAAwQFBgcCAQj/xABGEAACAQIDAwgIBAUCAgsAAAABAgMAEQQFEgYhMQcTQVFhcYGxIjJSkZKhwcIUI0LRY3KisuFigkNTFRYkJTM0k6PS8PH/xAAaAQACAwEBAAAAAAAAAAAAAAAABAECBQMG/8QANhEAAQMDAgMECQQBBQAAAAAAAQACAwQRIRIxBRNBUYGx0RQiMmFxkaHh8CNCUsEVBjOisvH/2gAMAwEAAhEDEQA/ANxooooQiiiihCKKKKEIooooQiiiihCKK8LAcaRfGoOmhSATsl6KjpM7jHT86QbaSMdI99V1BdRBIdmqYoqGG0sfWPfSqZ/Gen50agpNPKP2qUoppHmaHppwkoPAg1N1yLXDcLuiiipVUUUUUIRRRRQhFFFFCEUUUUIRRRRQhFFFFCEUUUUIRRXLuFFzuqDzTaIJuXjUFwG66xxOkNmhTE+LVOJqFx21CruX5VU81z+wu76R0DpPcOmqrjdp2O6MaR7R3t7uA+dKvntsvQUnBi/Ls+CvGM2kc3Nwo6yfqagcVtSg4yFv5bn58Kps+IZzdmLHtN//AMpOlXTEr0MXComb/RWWXatehGPeQP3pA7VnojHxH9qgaKpzHJwUcI6eKnhtWf8Alj4j+1LR7VL0ow7iD+1VuijmOQaOE9PFXPDbTRnhIVP+oEfPhU1hc9e1wwYdYN/mKzKu4Z2Q3Vip6wbVcTEJWXhkb9vqtkwW1XQ3z/ep7C5sknTY/L31iuD2mZd0g1DrG5v2Pyqx5bnAYXja/WOkd4plk6wKvg+nNreC1Siqlle0hFg3DqP06qs2GxayC6nvHSKaa4OXnpqd8J9ZL0UUVZLoooooQiiiihCKKKKEIooooQiksRiAguaMRiAi3NUzOs5LkgGqPeGhNU1M6Z3uS2cZ+WJC1R832jCkqnpP0txUfuflTPOs91XSM+j+puvsHZ5+cHWdJKScL3FDw1sbQXDu813NOzksxJJ6TXFFFcFtAW2RRRRUIRRRRQhFFFFCEUUUUIRXcUpUgqSCOBHGuKKlG6suV7RBrLLuPQ3Qe/q8u6rXl+atGRv8ay+pjJ88Mdkc3ToPSv8AjyrsyUjdZNXQNeCWju8lteWZqsw6m6uvtFP6zfA44oQQd3EEeYq7ZRmolFj6w+faK0GP1LxNXRmE6m7KSooorqs9FFFFCEUUUUIRXjNYXPCvahdocy0LpHefoPrUE2F10ijMjg0KJ2gzgsbDw7qz3aHN+MSH+c/aPr7qns3Wfmmkjika4J1BCVUAXLk2tuFUG9ZszyvdcLpGNF+zxRRUnkOz02Nk0QqDbezE2RQeBY/Qb6tM3JHOEus0TNb1bMB3Bt/lXJsbnC4C0pq+ngdokeAfz5d6odFT+zuy5xGMbDSlomUMTuBN0t6O824Em9G2mzS4CdY0ZnDRh7ta9yzgjd0eiPfUaHadSuKuIzCEH1iL93x2UBRWh5/sVhocsOIjD69MT3Lkizsmrdw4NUxslszg3wMM0kEZJS7s123qSGNiezorqIHF2nvWfJxmFsXNAJF9PTe1+1ZJXqqTwF62XCZdlePV0hjgbSN5RObdb8CDYHx3ionYHLTg8wxmGJvZUZT1re6nvtIL9tT6ObjOCuf+Zby5DoIc0X0nGLgf32LOUyqYi4hlI6xG5HlTYi1bPm+3seGxgwzxvvKAyAiw5y1jbiQL76jOUTZ2N5MLNYAvPHDLb9SudxPaLEX7ewVLoBYlpvZUg4u8vY2aPSHi7Te6puTbA4rFIHVVRDvVpG03HWAATbttSWfbFYnBrrkUFOGtDqUE8NVwCPEWrStvs9kwWFRoNKlpAlyoIUaWbcOH6QKV2bxxzLLvzgCXDxvYWBIJW9ug2se+unIZfQN0mOL1YYKlwbyybW6/n5ZUDZPYA4+Ey88IwHKaeb1HcAb31DrqfPI+lv8AzLX6+bW3u1X+dL8kcv8A2adD+mW/xRqPtqFyrN5o86MbSyMhnljKs7FdJL6RYmwt6NqhrYw1pI3VpqitfPMyOSwYLgWG2/Ym2UbGJHmDYbGerzZdGViitYrY3+IW6xV3wWwuXMDojWSxsTzrvY9Rs1hVd5YYBfCt02kX3GMjzNL8j0v5eJXqZG+JWH21Zga2Tl2XGpfPNRCsEhGACBcDe190+zTMMuhieGNoVkHohQCSGDb1vbdvuN5pjgMaUYWNiOFUrbCLTj8UP4rH4vS+6pLZ/M+cXQx9NfmvX3jh7qpzbutsm/8AHhtOHhxdqyb53C1zLceJkB6ekU8qi5LmZicHo4Huq8RuGAI4GnWO1BeRqYDC/T06LqiiirpZFFFFCEnPMEUseAF6oGcY3WxJPWT1VadpcXpQL17z3Dh8/Ks02lxumIjpc28P1fQeNLTvst/hNNrN+1aDspiRicu7DzqDu1uBfwtWIgVr3JRLfAsPZmce9Ub61lOYw6JpV9mR1+FyPpS02WMK3OEgR1VTGO0HxWo8kka/g5CPWMxDHp3ImnzPvqFyrbuaLMZBi5SIdUispW4QqTo0hRfiAO2++o3k+2sXBSsku6GW1z7DDcGPZbce4Hoq47YbCpjhz8DKsxAN7/lyi265HA2tZh49Y6NJdGNG46JKoZFDWSCqHqybO7PL/wA6KKgzqDEZ5BLASVeNkclWW7BJLesN+4KPCkOV+G02HbrR1+FlP3VWdnInw+ZYdXUo6zKrKeI1HT91XPlgh/KwzdTuvxKD9lVuXROv2pgxNp+IU7WG402H/L7KQn/OyDuwqnxjUf8Awpbk6bnMrReoyp73Y/dSWyY53JdP8KdPnIB5ikeSSa+CkHVMf6kjP713b7TT2hZE7bU87P4yX8Qq1yUSacc69cLDxV4z+9W5Toz4/wATCfNX/ZaUjlyzL3d1eFJN4ezmSTjdl03JG8cLDhVVybaT8XnkcoBVCGjQHjpEb2v2k7/GqCzA1pObpuTVWSS1DWEN0HfFzukOVGAjMEKi7NEhAHEsHcWA8BVz5RH04IOdxWaFh3iQfS9O9pNq4cAU51XJcNp0KD6trgkkW9YVme2m3DY8BFXm4lOoAm7M1iAWtuFgTYDr49UPLY9WclFHHPWej+pZrP3X3/LW6q8cqcOrAX9mVD79S/dSXJLLfBSL7MzfNIz+9O9sTzuTu3XHE/8AVG3leobkfl9DEr1NG3xKw+2rn/eHvCXYL8KkB/a7y80pyaDRicwi9mQf0yTL+1TcewkIxrYss7OX1hNwQNa1+Fz18ahNlPQzvHp7Qdv/AHEb76huUDMJcNmgdJHWyxuAGOndcEWvax07x01UODWAkXsV2dFLUVjmxP062A/HAwlOViWYzxBk0xKp5tr31Mbayeoiyi3j07lOSCa0+IXrjRvhYj76sPKfAHy8t7EkbD/cdHk9VDkqm048j2oXHuZG+hqjhpnBTMLxNwh7QLabj5EG6Z8o8WnMpv8AUI298ajzFV/CYkxurjiD7x0jxFW3lXhtjlPtQofc8g+gqmUvLh5W5w8h9JHf+IH0stAwuIDAMODC48auey2Y6lMZ4rw7qzDZjGXVoz+n0l7jxHv86tWVY3mpUbtse403C9eb4rS2ae1ue5aJRXiNcA9de04vLIoorxjahCpm0+K1SsOqy+7j871mu0eI1TEdCADx4nzt4Vdswn1MSeklj476zmeXWzN7RJ95vWZO6699wiHSPgFpfJBN+ViV6nRviUj7Ko21kWnHYofxnPxHV9atfJBNaXEr1ojfCzD7qguUSLTmU/bob3xpf5g1L8wtVab1OKzN7QD/ANVG5Js9NjGZYVDFQC12VbAkgcTv4dFWTZTPZsuxgwkxvGXVGW9wjPbSyHoHpC44b78aYcn2fphMXeQ6Y5F0M3QpuCrHsuLeN+itHxexmFxGJXFksW9FtzDm2KW0sd3YOBsbVMLLgOYcqnE6sMkdDUtvGR6pAzq+Pz+ihOUrL1jkwmKAsyzIjHrAOtb92lh4065V4dWBVvZmQ+BV18yKg+VLaSOYR4eJg+li8jKbqDpKqtxxPpEnq3VK5Ht/hcRhhFjCqtpCuHUtG9v1cCN9r2PTwrqXNLnNvus6OGoZBTz6CdBOOticf39E45LG1YAqeAlceBCn7jUdyRtZcUnssh94db/004zjlAwmGgMeD0lrEIETTGhP6jcAHrsOJ41UNiNrFy95S6M4dVACkcVJ43PbUa2tcwX2XUUs9RDUv0EayC0HfBumW2UWjMMUP4pPxWb7q52Rm0Y/Cn+Kg+I6frXG0ubjF4qSZVKB9PokgkaUVeI7qYYbEmKRHFroysL8LqwIv4ilCRruO1ekZG51KI3DOmx+NrLSeWCK8WGbqd1+JQfsrMans+2yxGPRUkEelW1AIhBvYjiSTwY1Gw5PO/qwzN3RufIVaVwe+7Uvw6F1JTNjmIBF+vabrV9k8ZFmGWiBj6Qj5mRQfSAA0q47wAQevupzs5sxFlUcztLq1WLu1lVVS9v7j01mGC2Ux4YNHBOjdDb4yPEkEVJS7D5nPbnQzdXOThreGo2phshwdGQsWeiiDntbUNaxxuRjz/PenWzefo+dSTlgkcnOAFiFGkKNJJPC4Qe+m/Kji4psTG0UiSDmtLFGDWIdjvIPU1KQ8k2LPrPAv+5z5JT6Hkff9eJQfyxk+bCqaZHNLbe9M8+giqGziX2W6bZOO4J1nu2GFxGWGLnfzWiT0dDn010tpJ024ra96pWyecrg8WkzhiqhwQttR1IQLXIHEirxDyQRD18RIe5UXzvT6DkqwY4tM/e4H9qirmOVxDiBhLxV3DqeJ8LXOLXXvjtxjAVF232njx8sbxo6aFKnVpubtcWsT21W622Hk5wK/wDB1fzSSH7rU+h2QwacMND4orH+q9QaZ7jckK0XHaWCMRxMdYbXt5lYflOK5uZDfdex7m3f58Ku/NMRuBPcCfKtHhyyJPUjjXuRR5ClpR6JrqynLeqz6vjTZziP3b/ZR+zuL5yBT0jcfCpOq7szJplnj6nJHcTf61YqaXnUU3zB9MMh6kY/0mnFcTRBlKkXBFiOw0FWabEErLM3k0xyHqRvI1Q719B/9BQWsYYyD1qG86VgyyJPUjjXuRR5Ck3Uxcd16an46yBpAYT3281hWSZjiMO7NhtYZl0kqmvdcG1ip6QKc4vK8di3MkkOIkcgDUYmXcOH6QK3UCij0XFi5Q7/AFB6+tsIDu3c/OwWHQ7A45uGHYfzNGvm1P4OTHHEWIjQdRk+ig1pOK2xwkauTPHdL3QEc5deKhTvJvutSex20Zx0DSMApEjrpHQNxTvOlgL9JBrt6BZuog2Srv8AU8znaG6b95/tUeHkhnPrTQr3B28wKfRcjw/ViT/tit5ua0iioFPH2Lm7jla799u4eSosPJHhx60szdxRftNPYeTDBLxR275H+21W2irCFg6JZ3E6t28h7jbwWQ5jtbkuEmkh/BSySRu0ZGgMCyMVIBeTfvHVUng9scIJcCi5cIvxbugLxxoyaJNFyuklr3BG/gaT5c49EGCmG4x4oG/ehbzjpLlnxBgxGVYlVLmOZiFHFrNC4UHrOkjxq4Y0bBLuqZn+08n4kqYn27aPHY7CJBGv4bCvPG1z6bLHG4VlAFh+Z0HoqJ2X2tznMRFNHFg1wxkAc3YNpVwJAAXJva9t1QeVZjLitotU2GkwrYjDSR81JfUV5lgG3qu4831dFe8kGMzLmUjw6QHCpiAJmc/mgNzZkC+l7JuN3E1ZcCtsAr2iihQiiiihCou0W3s2FkkhaBQ1vy5NZIIPqvp07+0X4gimewu2cUUbx4mQhmkZw7XIOuxbUw4HVc792+nm1WyeJx+JLDQkSKFQsxuelmsoNrk2324Cm2wGzASef8RF+ZEU0ahcDVr9Jeg+qLHypb19a9EBSehm4GqwJAOb7De/bnsWgxyBgCDcHeD0EHgRXVFFMrzqK5k4HurquZOB7qEKq5TJpx8g9oDyt9KtlUnAyf8AeHh+9XahCKKKKEIorlGuK6oQiiii9CFj3KUkZx7CIHXoUy23+na97Dp0abn/ADXnJ9kUuIlZ452gWPTrKE621XsoHq/pPG/ca12PDqpYqqgsbsQACT1kjjUdg8BhsI8roUj50hmXUqrdb71B4Xvw4VpCs/S5YGbfFZZof1uYTi/wUoi2AFybDieJ7TXVRku02FXjiIf/AFFPkaZybdYNf+MD3K58lpERSHZp+SfM0bd3D5qfoqrSco+FHDnW7kt/cRTWXlNi/TDIe8qvleugpZj+0ri6tgbu4Jhy54bXlJPsTRN79SffUbyqYeTE5VgJYkeRxJC+lEZ29OBjeygm1wKlpuUsnhAv+6QnyUUhJyhYi26ONR16XPzLWrqKGY9PquJ4nTjrfuK82myids/y3ExRO0appkcKdKAmUemejdLUDszlWdZccTHhcJCY5JndWldOAJVSoEoNioB3iphNsMZK2lDdjwVIwT27iCaWIzST/nj4U/arGhc32nAd6oOJsd7DHHuV+y9pDDGZQBKUXnAvqh9I1hezVelmkA4m3furI81OLiIE7TrfhqdiD3EGxprlWWti5liDAFr72uR6Kk7+noroKAadRfj5rkeKHVoEZv7zb+lrkucwJ600S98iD60yl2xwi8Z0Pddv7Qap2YcnbwwSSc6rFFLaQhFwu87yeq/RVcyPArPiYonJCu2klbX4G1rgjjapZSQuaXBxICs+tnY4NLACVpE3KHg14Ozd0b/UCmE3Klhh6sczeCDzame0fJ9FDhZJIjIXQavSYG6j1twA6LnwpLYDZ7DYnDu0sQd1kK3JbhoQjcDbpNQI6bll+SArGWqMgjwCcrqblcA9XDsf5pAPJTUfNyuzH1YYh3szeVqc7LZll8OGAxIh55WcNqi1uQHNjfSeirrjsZBhMOZ9ACKFPoIt7MQBYbusVL+VG7TyiegycqI+dI3VzQOpwMfFZriOU/Gn/lJ3Rn7mNPMp2xxU0Ts8vA2FlRd2kdS9tRG3W0kWOljeJXXShU6wov6VxaxPbXGTnThWPWzeQH0pt0TOVq0AFKNlk5ukPJCsOx07SYkMxLG53mtMrNuT6G8insJ95JrSawne0Vvs9kIoooqqsqrmG1EkM8kQRPRO4nUbhgCD0ddUvF8p+MuQOaSxI3Rk8Db9TGrTt1hdEsUo4ONDd67194J+Gs1z6DRO3U1mHjx+YNbFHHE8ZCxa2WVhw4qwwbQZtiVDR86ym9mSJAu42Nm09fbXmJwWcFSz/irdIEm/4Ua/yq4cl0urLwPZkkHvIb7qR2a29fE4xsPJEqevpKkk3jvcG/YD7qh0rmueGMbZqlsTXNYXyOu7b4qhZLl2Ix8piWQ6gpY8472spAPWb76skPJPN+qaIdys3napmXBrDnsTKLc/C5b+cA3PjoU996aco+d4jDzRCKVo1aMkgW9YNxva/AirmeSR7WxkC4uqCnijY50oJsbKE2j2P/BczeXWJH0myadNrcPSN+J91WqPkzw49aSY/wC5AP7azfF5vNMBzssklt41MSAesA8K1PbT8zLXbsjf+tD9aJzK3Q0uyTYkKIBC/mODcAXAKjM25OY+bLYdn1gXCsQwa3QDYEH31QRWjcmOI1YaRSfVkNuwMqmw8bnxqh5xFoxM69Usg/rNq6Uz363RvN7JesjYWMlYLX6K68n2RxmMzuoZixVLi4ULa5A6yb7+yprLtqMPi5GhUMdx9ZRpcDjYXPzFM+TmS+DI9mRx7wrfWqXlWKfDYsukbSGNnXSA3TqXfYG3+KWdFzpJL7jZNNl9Hii0jB3U/Dlwwmbxqu5GuVHUHRxp8GB8LVO7WbSvgua0ora9V7ki2nT1fzVVcRm0suPwsk0Jh9NFUEMLjXvPpAX9arHt3k0uJjiESa2VjfeosCvHeR0gVD2gyR83sz9eqI3ERS8jtuMdtuic5qy4zLWe1tUXOKOOllXVx7wRVM5P0vjl7Ec/ID61bXP4HK9EpGoRsgF+Lvqso6+PyJqscmqXxbnqib5ugqYsQy22zZTMNVRCT7WLrQkxCymaM/pIVh1h41b7iPCsiy2MwY+JTxjxCqfCQKavuVZhbNsXGeDKhHfGifRz7qqe3WG5jMC43B9Eo7xub5pfxopRpcY+0A/T7q1WdbRJ/FxH1+wWpSupOg79QbcekCwYf1VU9gsEcPLjYD/w5EI7VZW0n4QKfbX4/wDDjDT9CTgN/JIjq3y3+FSkWBtiWlHCSNVbvjYlD7nI8BSTTpjI6O8QfJPOGqUHq3wI81iGew6MTOvVLIP62rU81/OyQnjfCo3iqK3mKzjbWLRmGJH8TV8Sq31rR9n/AM3JVXrw8ie4On0rTqj6kb/eFmUg/UlZ7isbqwSehhY16W3/ABG/1qCw8RdlUcWIHvqwYk651UerGPLcPpXesfpYuFEzU9XfYHC2LN0AADwq61BbIYPRhwelt9TtedXpEUUUUIUXtLlf4jDOg9YDUn867wPHh41kecx85Crjihseux/Y299bhWZ7XZUMPiW3fk4i57A59dfnqHeeqnaSXQ6yRrIdbbqQ5I574adeqW/xIo+2onIcmmTOmcROI1mnJcqwTSwkAsxFjfUOFPeSpTHJi4j0c2R2j8wX9xFP9puUf8JPJCINTJb0i9lOpAwNgpPT8qYfr50jYxe4/r7pZmjkRvkNtJ/v7JTaecJmuW9d5Ae5wFHzJqU2l2SjxzRmR3XmwwGnTv1aeNwfZ+dZXFtBJiMwgnlI1c7FYDcqqJB6KjoG8+81feVS4wsTKSLSgGxIuGR+Nu6ofC6N8bQbG1r/AD81LJmSMleRcXvb5eSq+22zEeBMIiLkOH1ayCbrptawHtVoGDwgxeWRoTbnIEGq17HSu+3eKxTXeti2UcvlKWJB5uRQRuIKl1Fj0cBXWsY5kbLm5B3XGie18j7CwI2S+T5RDlkMhaQ6SdTu1hwFgAB5byb1lmZYznppZLW1uzW6gzEgU0kxbyWLuznrZi3ma8BpqCAxkucbkpSoqBK0MaLALSOS+a8M69TqfiW3201yfOlwuY4mJlY89OFFrWBMjWJv0emOFJcluKAknTpZUYD+UsD/AHius72YxDZlzkaEo0kb67jSunTq1b+gqTSbg3nSNfsR5JxpfyInM3B8095RjpbCSey7eaMP7antqc4fCYcyoqsQyizXtZja+7wqB5UZBzEI/UZCR3BCD5rUjtWecyt260jf+pGpdoBZFfa5H1TJJa+bSc2B+iVyTMVzLCNzqDeSjrxF7AgrfeNxB7DVd5OcKUxOJB4oNB7xIQf7adcl014p16nVviUj7aebJ4bRjcx3W/MW3cxkcfJhVn/p81g2x4jzVWXl5Mh3z4HySkeyTjMDi+dUAsTo0m5UposTfq7Ki+VTA3ihlH6WZD3OLj5qffVa2i2jxH4mdVnlCiV1UByAAGIFrd1WzaDPMPistIM0QkaNXCa11c4tm024g3BHjXQMkjfG92emOgXMyRSRyRtFuuepXe2v5uUq/ZC/xaR91SOwebfiMFHc3aP8tu9LaT4qVPvqsY3ajDPlAgMg57mUXRpe+pNNgTaw9XrqD2H2tXAvLzgYxuo3KATrU7jvI3EE+4UejudA5tsg4U+ktbO118EZXPKVFpzGQ+0sbf0Bftq8cmkmvLlX2XkX3sW+6s9202gjx2IEsauoEYQ6tNyVZjfcT0NTrZjbx8DA0SxK93L3LEWuqi1gP9PX00xLC99O1gGRZLRTsjqXPJwbqJyqHQ7ueEdx/u3qPrUxs7gjI463a/h0UwmGttFramaSS3AFjcqO64FX/YjKt5kI3DctJVs2t1k/Qw6G3Vvw0OhFUdAtStFFZ60UUUUUIRUbtDkq4uBom3E70b2XHqt+/YTUlRUg2yoIvhZ5sCxTFyxyjTKqFGHXpdSO/iSD1Gq/ynw6cwY+1HG3yK/bV62vyJyRicN6OIQWNgPTT2d/SOj3d2W59mEmJcSyMXNtO8AFbEnTYAbrk2rUo3apdV+llk1rdMWkDrdRsb6SD1EH3G9b1neURYuEJMSEuH3NpNxe2/xrA69dyeJJ799P1FOZS0h1rLPp6kQhwLb3Wp5jstlsUMtmj5wI+ktiDfVpOndrsTe3RSWwu1WHgwISaVUYO/om5Okm97AHrNZgK7DVU0mpml7iVb0zS/WxgHT82TliLm3C5t3dFAakQ1dBqcskrp/l+YvBIskZ0svA8R2gjpBq3ryqS6bGCPV16mA+G31qhhqNVcJII5DdwXeOokjww2UpnGdyYuTXKbngANyqOpRS821WJeHmTJ+XpCadKD0QAACbX4DrqF1V5qq/LZYCwxsqc19ybnO6d4bMJIr83I6X46WZb24XsaTlxbsSWZiTxJYkm3C9zvpuWrwtVtI3VNRtZdFq4LV4WrgmrKqGauSaCa8qUIpxg1sdZ6PVHW3R7uPupBRc2/8AoqcyrAFipt/IPqaSq6gRtsN09R05ldc7KRyDKGdgvFmN2P0rWcBhBFGqjoFQ+y2R8ymph6R+VWCvPE3NyvSAACwRRRRUKUUUUUIRRRRQhBqgbb7Fai08C7z/AOJH0P2j/V599X+vCL1Zri03Cq5ocLFfOcqaT2dvEHqPbXNaxthsEs2qSIBX6R0N3/vWV47BPAxV1It7x29o7a3aasa8WdusCponRnU3ZJ0V4rA8K9rQWcvQa6DVxRQoSoavdVJXo1UISuqjVSWqjVQhKFq5LVzevKEL0tXlFeE0IXtcs++w3nq+prhGaQ6Yxft6P8mrDlGQWIuNTno4+/8AbhSVRVtiFhunqajdKbnZI5VlN7Fhe/R19/Z2VpWy2zVrSSDuFKbO7KabPKN/QKtQFqwHyF5uV6GONsY0tXoFFFFUXRFFFFCEUUUUIRRRRQhFFFFCEVC57stFilOpRq6DU1RQhYltByfywMWS9vPv6D8qq8sjRm0ikdtt3+K+kpIgwsQCKr2b7ExTA2AB7t1Ow1skeDkJGahjkyMFYikwbgQa7q35xyWkElQR2r+1VnE7JYiM+i1+xrg1pMr43b4WZJw6Ru2U2orh8Dil4x37rHyNJM0w4wv8LftTAqYz1SxpZRuE4opsHmPCF/hb9q7XDYluEJHeLf3EVJqIx1QKaQ9EtXLyAcSBSkez2If1mVB33Py/epLBbFKT6ReQ+4fvS76+NuyYZw+V2+FBfjNRsilz2VIYPZ2SSxlOkeyOPjV6ynYl7AKgjHdvq2ZbsdHHYv6R+VZ0tc9+BhaUNAxmXZVLyLZVmsI00r11fsn2cjgF7XbrqVjiCiwAArukSb5KfAAwEUUUVClFFFFCEUUUUIRRRRQhFFFFCEUUUUIRRRRQhFFFFCEU3mwCP6yg+FOKKEKHn2Vgb9Nu6mb7DxHgSKslFCFV/wDqLH7RpRNh4hxJNWSihCh4NloF/TfvqQhwCJ6qgeFOKKEItRRRQhFFFFCEUUUUIRRRRQhFFFFC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12" name="AutoShape 8" descr="data:image/jpg;base64,/9j/4AAQSkZJRgABAQAAAQABAAD/2wCEAAkGBhQRERUUExMWExUWGR0YGRgYGB0eIBoiHyIeHyAiHiAdHScgGx8kIB0dJzssJycqODEuGyA2NTAqNScrLCkBCQoKDgwOGg8PGiolHyQpLCw0LyksLCwsLCw0KSwsLC8pLCwpLCwpLCwsLCwsKi0sLDQsLCwsLCwpLCo0LCwsLP/AABEIAHcAeQMBIgACEQEDEQH/xAAcAAABBQEBAQAAAAAAAAAAAAAFAAMEBgcCAQj/xAA+EAACAQIFAgQDBQYEBgMAAAABAgMEEQAFEiExIkEGEzJRFGFxByNSgZEVJEJiobEzcsHRNENTgpLxFuHw/8QAGAEAAwEBAAAAAAAAAAAAAAAAAAIDAQT/xAAhEQACAgICAgMBAAAAAAAAAAAAAQIREiExQQNhUXGRQv/aAAwDAQACEQMRAD8A3HCwsLAAsLETNM1ipomlnkWKNRdmY2A/3PyGMZ8RfaNU5k6xwO1DSOxVX4mn59P4Ft/7N7Yxujas0XxR9p1FQN5byGWb/owjW9/YjhT9SMUTN/tRzKYgQxQ0CO2lWmJeRueABYbb8ducUvL3SmneNvuSrLZEXW0wblmkI1Ee4Gm31w1V0FRAahYCZEjkWQRG5KjZ1ZDydwykfLvhHIbEJU2eVlXJ5b5jXOCF1GJPKUBvSTuGsffThypy2TzDFDUV9RIgBf8AetIW/pBJ/iPsO2JkD/vyyqreXNTi7aTZSDddR4G235Y5eY01VLKgWaOcKWVZIwyMotwzC6kfPE8mNSB1Pm80Sq0GYZgjtKYjGx84o4HpKki/5XxaMm8dZtEgkvDmENyDqBhk2JB5AAIO24PGKtFkUslXGx1xebJJMWi6hGdNo11AFdWxJ7b2wf8AF0rx0a0yEyzzkQre12v62PttfftfBm06QYovWR/a9RzOIqgPQz/gqBpB+j+kj62xeFa4uNxjBqiihioZJJYX0aQkdNUHXaQdI0EMWXWewI2F+Dh3w5mtdlxYU6ySxxBTNQStqaNWFw0Dj1LztbkEEE4ePkT5FcDdcLAfwv4rp8whE1O+ocMp2ZD+Fh2P9+2DGKiCwsLCwALEPOM3ipIXnncRxoLsx/09yeABziZjCPtH8WivrPKF3o6WQIEUj94n9hwCq797bE9xjG6NQP8AEXiObN5w0i2iXrp6VtWm3aScqNtXYfkNtyBznOxUxRrLHJTvHMBqAuqkHSbH+ErcGx9vzxNip1YPNE5p6qN21iUje9iEexsVsQAR8sJquWWS0Ufl1EsYEsbWKIBw8m3qtsB9L3xK7Y9DdTWyB42kJiqYy0d4wHedf5U7C+92sL7i/GPayCqhp3mRVp9CWux1zMNVzqb0ruxOwx74Krgol8xGNQJCsr21Nbtfva4I29r4PZzWq0RQASeYNNgSNWpglgbGxue/Fj7YxunRpAynIIJ6eOaoaWZnUMdcjEX72UfniJn3h+kWooVjiTRI93036l23O99Pzx1S3DCmhkUrESNhcoocMSWuAoK9HUe21+cc02ZkRM8e7SzNFToGtqYkDXxcIvTZeBbe99jYaLGPBFHp1x6obi4eKRl/O4NsBcxoZ/jI6ZGWu+6MoM3S6C9umaOzAnt234wQpehIgJ2ckqsbG5uEN5HAWwCDcXPve+ww5kdEIqqodJCZUAQoerRHoWQuSRcXYkgb39I9xO2hqIlNKWqoFZHDwXZaSdwrtIf+YsrXWotvYdJHa9sT5aesmq5YtKxVNRGisUYlaWBSdywtqlc3sBx/azPBS5hTKJ9DKV1hgRdNidQZdlYAE7HsebYpXhXN2naP4mWogWZmggrVKqZkUm0ctwRqG+l9jckXwt2NVBp8ulgqnqMtZ5KmBQKhiFEVWQeqNgth5wFiSByezY07wh4uhzKnEsV1IOmSNvVGw5Vh/r3xmfhnwvDURF5g2pZJESNZHUU4R2UKukiz7aixuSWub94VHVT5ZImY2fQXMVYp5lQMVScrtZ7WJ+e/DHFPHOnixJx7N1wsN09QsiK6EMrAMpHBBFwR9RhzHSRKd9qniZqOhIhNqidhDDbkFuSPoL79jbGOF6CKL4WYFjCOo+W1wTuWDAbXI59gMWD7Vc/LZmxFmWhhAUG5HmzEbkDfZbf+GKzBOtYZUeohaQKuiVPu9Ya943U2LLcAW/m98TkPEGtLDAHmQx1Ck2ieVDr8w25Y+pUFje3cDFzyvL1povVqZuuSTu7Hv8x7D/fA+goFq5pnlVWjjHkKAOnVb71h+ewPy+WG6XIZVRY/N1LHrChlF9ibBW5BtYb3FidtrYRuxkMwU5gmllCjU69Wp11FhuCtuBcWPvttscCpvFCLINBZVKmYjur6HBU339ZBt+ffBKOskNHI7SNDoUkHSEI6rKDpFiW3F7e1hipZ08dQ6mNo0IiBNza7C4YFj6mJFwfY4ZK+TGwnQT1E0YjiBQSAmWR2UBxspLkrdRyB/qbnAZjPEgdTqjjLIki9iTdiO4v7kcYitnDsqo+8YN2UdOvcnqI5O9vlgtHnk8qiONUp4WJiPlRc3HpNgWY2w1ULZavDDirR316AqiNULNaNCVAKrYA2I3O+4+ePcqmMayCrAECSu1RbV5s7hrAuCP8ABuUFl/EPc4qdDXy5bKYzYrIqmRXRSbXvxclTYfLttxg98NV5grslPNHFKHu1mbVqkMvLEagSI12O2i9u2JNfg6ZaqDKGqpZ7uUhljjSVlkGsSCJSVAI0qoVtz/Lz2weyulpqmg+F6XgGpI7EX0qxCsDYdW17jm9++M/oc9rIYfhNMzVDaR5qLq0RdwNKkl76gSQbEd7YK0GYzU8RkWiaNY4yVjOouZWOm5LC7jSRci1hfE3FjqSOo5ZonmBlhiq6VDrkcEidCAInPUBqt0ksDyuH8lzCeqDzzyyfAlCNDxpqluLMbRrcIO1rnbm18Dqzw41LCtZMTLOXvV3OzRydLpb2UEf19hadJTKFtWZjZFOkRRusQ0j06tPUxK2NhbnvjXRhc/sazmyTUDvrNOQ8LX9cL7oR8hf8tQGNKx89+E81jpq6hlhl1xiRqOQ2IGmS7RgX6mVSbAnnRj6Dx0xdoi1s+carPhHWVEzuY1lrZQxA1HRELAcEgXI4xGTP4qgxSHyXkUyuwEdmVY1Zla53Buo2uRv8sOeH6+VoQgZYpZpp2aR1HQAQXsDbqJIFv9sdZtE0Syh5Y6nVBNokCqroQvUDp9SlT+o/WT5KLg58KZuUpxA6FJbeYOLyI12LKTywvuPkbb7YdrZA8UsizeUTYeZrDR6kbv0hlO1r29sEsxypZKOnYK3mRrGY2S+pdlvbSCbHjj59sVrN8iSpYrGrl165ZnDJHEtrkAMLv3NzubXvbjFTYbQIbxaZVeOZiqM128rlwBYIp7C9zc9sD56WnWG6vqk9XOw3HTb+IWINx31ewxI8R5AsSI8VjESVRjfXNYXaS1rBBwPlvvzgbPlEiwpKEuhG7KwaxJNgwG6H5HFVXQjss9NTmeIxwRI8Y1apG6iCeTFECCi3Ox3OK9LTmiqOq7gC6lSU1A8b21LvcEbHYjbHtLWyOnQEVkZSjLZWBtwPxA6d/mB7m72Ut8XODUyBgiW+8Yrfmw1DfYm/ubW74OAHqGsFTVCoq0DxG4ZddrWAUeptRCllNr7gH2OF4jrFeraGBwkKOI4yJGKWXpDEknnm/wCmHfEdDT6R5ErTSKOtrAIqqLAKLe5A5PPOBOVVKRLIzgOGUx6L2bqF9Q2I6SBzgS7D0W/M6uOONGR5INBhWQr0yMjBgwutlkOpGbVbfVfEnL8mRpVjheUxeXqkGpwzhmHllhwWYEkL0ixBPcGgQ1x4Y3UkMQRsdN7Dbtdj+uLn4P8AEcjGQzPZWZSzl40GwChbHcKRt0/Qd8K4tIZOy21maRplZ897hozGNwxc7gWtyTz8vlbALKKP4sQ6CsTeQjyzaQ0jWJjUIW2X0G5+mDdHkkMkgmMRVYgViQgge5bSePYfIA+1gOVUsho4JIwUKJJ96syxkAyNdSGUhl4O+JqhmSPE7SQRPE0rT+WI6hGa2tdMgUqxHIs1wfrjdP8A5Kvsf6f74+d2qQ9HWFY5WuvXUSOG1kMoCqQACBcnbGteVL+L+v8A9YrDQkimZX4fhmmq454w5gq5wASbDWQb/wBP74I1Pg+mEcnlQIjmN0BUW9Skb++JebUvwue1CcLVxLOv+Zbqw+uxP6Y8yPIpoZ5pJahpUkN1Uk9Hbe436Qovt3274jNtN7KR2is+FvEMsFNC1SuunKgLMgv5dttMg52tbUMQ89oZHWSSMyOt7qt2MLDdiWZiAVsLALfjfkDFiyGdKWpqKKVlUF/Nh1EAMsm5UX2Nmvt8z7YdzrwOwQmkkeFCdTwqAQeQ3l39DkE7cE245xmSTCm0Zsuf6HZ5WknnWNo0YW0DUrA229KEjtvY9rYE02QTzB5AO2tibr07lm4tpW1ifcgC+L9l9HHad3iLxxUsyX3ViyqmoNqF0OolhtvqJIOGJp9OXmnhKz+SsU1TIzkiS72WFPdVZt7G1w3cnFMvgTH5KVReFZ5aV6qIB0jYhwD1LYA3I9re3scCFYgggkEbgjtjXfC0CQ+dTAkxSRNGZdXRJKg+8K32AAbTcchPljNPEdSkk+pLeiMNbgsEUMf/ACBw8ZW2jHGkQUV5GAGp2Nh737AYdrMrkhcpIuhxbpPJvxa22DfgaELM07johRnueLjYfU3Ow98SKiBXqWknRjeVUexN11Rkm3e6Hf5acNezKBCUSSCPywU06Vl1kEaiQt13Ba/OntY4sWV5VGoVwocrIY2TTqYsp9SA37AMV9mb2GGmypYZEsEcG4BVSwkHZkKknzG4sOCrG4GD+X+Gnls06rDe5dY9mkLX1F2HpBvwvbk4Rs1IezLxdogdYUMsioS5Hoiv2Zr7kcWB7YdpfCcc1JAkpkGhF6VcgXO5uOCbnDGbNFIYqGDQFLBpQlrKibm9u5Nh/wC8FKz4r4mLy9PkW67jcX/O5tYfS/fE/ocHeJMsZYFi86SQTyRQqjabC7320qOwtjef2LH+H+pxkeW0fxecUcI3SnDVMm1/Tsl/+63642u2LQ4Jy5M++2LK28iGuiF5KKTWw/FG1g4/sf1xUs71VGlzqeieIMNMqxKSb385idWm1tlv3v7Ha54FdWRwGVgVYHcEHYg/IjGNDK/2ZWCgmt5ErNLQSsNXlt3TfbUpbb6j8Qsnlj/SGg+gdXUXx1IlSkKSyUjsmgq2mdFsHVQ/WduCQDqB4viwZDlheFJsuqSImFxDNeSMfy3v5kRHGxIBHGB1FlT0SPMv7vFTAhpKhtT1G9yLgERxFjfpBLNbEf8AZ+omuoVlVr/vVEJGjdWIBLIARZ7b2IIYfPbHO9lkF88p4penMIZqYkAebG5aFtJJXUwFhpJuPMQD6jbAHPMpZnBb74yhVhaEJ5UzR7p5yj0hVvfSdNrkWNlxZcnzH4mLzKeukZRsyzqjlD3DbK6kf5sUqXxnSUlVO58uSQKFT4dCEYm5cm7EBidKkgnYd8EE+glRH8YTwUEXl9MtS12VLfdwauSkZuF+V7k8nGdVOWSJFHMw6JS2k3G9jv8ATBRjHWPJNNOVmclrWAG42ALECwItyNrWxCpnaYJDJLojj1FSRsLn8uTjqiqRBuzQ8p8H+VTRlG1ybSMrE+XIbbA+1gdj772OImXUIW8ikAjpMsyhViNgrKqk3dgAFuTaw5O963S+JWoWAgnM6WsVcHSOPTvt34t+eLFlOcR1U+uNYVkdVJEtyVcXU6B3JGk3FjsMK0zbROy1Ej/4WFpWN/vn6E35sbcG38C22w5mNCRE0lZUNoA3ji6F+n4nJ+ow5m9S8CapqrTfZUiiXUx9l1FicCxTNGPiKxnkIIaKFmvo7BnIAG1+bWX9BhTSR4foRTqXKiKao9CBC3lqPTqA3twWJ7n3xMynN6g62n8lEiuJLagwIF+CxFt9j3A2G+BlJWyTTJJFLcvdTYKxjF76ZFuLoDuHBHPe4wc8P+HjmdT8KrMaaFg9XL3ka9xGCBbc/oBbsL7VsLoun2NZQxhmr5V0yVbXS/KxLsg/Pc/PY40fHEMQRQqgKqgAAcADYAY7xckLALxj4SizKmaGTpYdUcg9Ubjhh/8Atxg7hYAMao637+OizRAKynOuBmYiKp2IVuLMbjuOeBe4wOkeoSoeZzprpmEccIUqLgt31FZacKdTMRfUBuDtjXPFPg+mzGLy6mPVbdXGzofdW7f2PcHGZZxk1ZlyBayH9p0a+mZF+9iH845tbuD9T2xzy8VbiWU75B2ceHKXMKc1DslJKzMjyIwCOysVuQSA6ki47/M4z3OPs3rKfcR+cnZour+nq/pjRqqsTMFiSjaFooyjBfS0RU9WpCN0MZK2Hc84Gz1Bp5J3iEsbFikMNnK6UUBpXSxuoJFrewHF8LCTWjZJMyaaBkNmUqfYgj++OWcm1ze2w+WNlTN5pmi/wGVqYTtrQnSNgRcNbc6jx2GBsWZEwLOaSAXK6mMTAICt7m6XIuQNQuBe54xXP0TxMvgpnc2RWY+ygn+2LFlXgCqlILL5C/ifY/ko3/tjQ66tInEMciU4MRkD6VIc3tYX6bAbnvYjjAjwpUyyzSNK3K6gLubhrW076QoIJAIvZxvgzbRuKG44qaiAJkMkzRkxzS3Kki+ym9l3+f54Yo5ZZZBKqs7sumWI6ehivTckf4DA3sO9uThJl6UiJ8ROqL6/J0hjq3UhRc7Muzc3v2xbMj8EVmY6QUbL6O25ItNIANgq/wAAI2ue3vxjErC6AuUZbJUS/BUG8n/OqOVgX2B5Ntwq3/1I3Hwp4Vhy6nWCAbDdmPqdjyzHuT/TYDD3h/w5BQwrDTxiNB7csfdjyx+ZwSxVKhG7FhYWFjTBYWFhYAFhYWFgAq2e/ZpQ1Z1tD5Ut7iWE+W4Pvddj+YOK/U/ZtWx7QVyTJxpqorkD/PGQT+YwsLGOKfJqbQCl8I5hEWH7Op3uvlloagLdfYBwCBucBl8M1B+7GVOP4bfFpxxp/wAT027cfLCwsLgjcmF5PCGZ1ACmgplUbr50yuBbjZVNsE6b7Ka2b/ia9YV2ulNHv9Nbbj9DhYWNUUjMmW3w59mtDQnXHFrl/wCtKdb39wTsv/aBi0YWFhjBYWFhYAFhYWFg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14" name="AutoShape 10" descr="data:image/jpg;base64,/9j/4AAQSkZJRgABAQAAAQABAAD/2wCEAAkGBhQRERUUExMWExUWGR0YGRgYGB0eIBoiHyIeHyAiHiAdHScgGx8kIB0dJzssJycqODEuGyA2NTAqNScrLCkBCQoKDgwOGg8PGiolHyQpLCw0LyksLCwsLCw0KSwsLC8pLCwpLCwpLCwsLCwsKi0sLDQsLCwsLCwpLCo0LCwsLP/AABEIAHcAeQMBIgACEQEDEQH/xAAcAAABBQEBAQAAAAAAAAAAAAAFAAMEBgcCAQj/xAA+EAACAQIFAgQDBQYEBgMAAAABAgMEEQAFEiExIkEGEzJRFGFxByNSgZEVJEJiobEzcsHRNENTgpLxFuHw/8QAGAEAAwEBAAAAAAAAAAAAAAAAAAIDAQT/xAAhEQACAgICAgMBAAAAAAAAAAAAAQIREiExQQNhUXGRQv/aAAwDAQACEQMRAD8A3HCwsLAAsLETNM1ipomlnkWKNRdmY2A/3PyGMZ8RfaNU5k6xwO1DSOxVX4mn59P4Ft/7N7Yxujas0XxR9p1FQN5byGWb/owjW9/YjhT9SMUTN/tRzKYgQxQ0CO2lWmJeRueABYbb8ducUvL3SmneNvuSrLZEXW0wblmkI1Ee4Gm31w1V0FRAahYCZEjkWQRG5KjZ1ZDydwykfLvhHIbEJU2eVlXJ5b5jXOCF1GJPKUBvSTuGsffThypy2TzDFDUV9RIgBf8AetIW/pBJ/iPsO2JkD/vyyqreXNTi7aTZSDddR4G235Y5eY01VLKgWaOcKWVZIwyMotwzC6kfPE8mNSB1Pm80Sq0GYZgjtKYjGx84o4HpKki/5XxaMm8dZtEgkvDmENyDqBhk2JB5AAIO24PGKtFkUslXGx1xebJJMWi6hGdNo11AFdWxJ7b2wf8AF0rx0a0yEyzzkQre12v62PttfftfBm06QYovWR/a9RzOIqgPQz/gqBpB+j+kj62xeFa4uNxjBqiihioZJJYX0aQkdNUHXaQdI0EMWXWewI2F+Dh3w5mtdlxYU6ySxxBTNQStqaNWFw0Dj1LztbkEEE4ePkT5FcDdcLAfwv4rp8whE1O+ocMp2ZD+Fh2P9+2DGKiCwsLCwALEPOM3ipIXnncRxoLsx/09yeABziZjCPtH8WivrPKF3o6WQIEUj94n9hwCq797bE9xjG6NQP8AEXiObN5w0i2iXrp6VtWm3aScqNtXYfkNtyBznOxUxRrLHJTvHMBqAuqkHSbH+ErcGx9vzxNip1YPNE5p6qN21iUje9iEexsVsQAR8sJquWWS0Ufl1EsYEsbWKIBw8m3qtsB9L3xK7Y9DdTWyB42kJiqYy0d4wHedf5U7C+92sL7i/GPayCqhp3mRVp9CWux1zMNVzqb0ruxOwx74Krgol8xGNQJCsr21Nbtfva4I29r4PZzWq0RQASeYNNgSNWpglgbGxue/Fj7YxunRpAynIIJ6eOaoaWZnUMdcjEX72UfniJn3h+kWooVjiTRI93036l23O99Pzx1S3DCmhkUrESNhcoocMSWuAoK9HUe21+cc02ZkRM8e7SzNFToGtqYkDXxcIvTZeBbe99jYaLGPBFHp1x6obi4eKRl/O4NsBcxoZ/jI6ZGWu+6MoM3S6C9umaOzAnt234wQpehIgJ2ckqsbG5uEN5HAWwCDcXPve+ww5kdEIqqodJCZUAQoerRHoWQuSRcXYkgb39I9xO2hqIlNKWqoFZHDwXZaSdwrtIf+YsrXWotvYdJHa9sT5aesmq5YtKxVNRGisUYlaWBSdywtqlc3sBx/azPBS5hTKJ9DKV1hgRdNidQZdlYAE7HsebYpXhXN2naP4mWogWZmggrVKqZkUm0ctwRqG+l9jckXwt2NVBp8ulgqnqMtZ5KmBQKhiFEVWQeqNgth5wFiSByezY07wh4uhzKnEsV1IOmSNvVGw5Vh/r3xmfhnwvDURF5g2pZJESNZHUU4R2UKukiz7aixuSWub94VHVT5ZImY2fQXMVYp5lQMVScrtZ7WJ+e/DHFPHOnixJx7N1wsN09QsiK6EMrAMpHBBFwR9RhzHSRKd9qniZqOhIhNqidhDDbkFuSPoL79jbGOF6CKL4WYFjCOo+W1wTuWDAbXI59gMWD7Vc/LZmxFmWhhAUG5HmzEbkDfZbf+GKzBOtYZUeohaQKuiVPu9Ya943U2LLcAW/m98TkPEGtLDAHmQx1Ck2ieVDr8w25Y+pUFje3cDFzyvL1povVqZuuSTu7Hv8x7D/fA+goFq5pnlVWjjHkKAOnVb71h+ewPy+WG6XIZVRY/N1LHrChlF9ibBW5BtYb3FidtrYRuxkMwU5gmllCjU69Wp11FhuCtuBcWPvttscCpvFCLINBZVKmYjur6HBU339ZBt+ffBKOskNHI7SNDoUkHSEI6rKDpFiW3F7e1hipZ08dQ6mNo0IiBNza7C4YFj6mJFwfY4ZK+TGwnQT1E0YjiBQSAmWR2UBxspLkrdRyB/qbnAZjPEgdTqjjLIki9iTdiO4v7kcYitnDsqo+8YN2UdOvcnqI5O9vlgtHnk8qiONUp4WJiPlRc3HpNgWY2w1ULZavDDirR316AqiNULNaNCVAKrYA2I3O+4+ePcqmMayCrAECSu1RbV5s7hrAuCP8ABuUFl/EPc4qdDXy5bKYzYrIqmRXRSbXvxclTYfLttxg98NV5grslPNHFKHu1mbVqkMvLEagSI12O2i9u2JNfg6ZaqDKGqpZ7uUhljjSVlkGsSCJSVAI0qoVtz/Lz2weyulpqmg+F6XgGpI7EX0qxCsDYdW17jm9++M/oc9rIYfhNMzVDaR5qLq0RdwNKkl76gSQbEd7YK0GYzU8RkWiaNY4yVjOouZWOm5LC7jSRci1hfE3FjqSOo5ZonmBlhiq6VDrkcEidCAInPUBqt0ksDyuH8lzCeqDzzyyfAlCNDxpqluLMbRrcIO1rnbm18Dqzw41LCtZMTLOXvV3OzRydLpb2UEf19hadJTKFtWZjZFOkRRusQ0j06tPUxK2NhbnvjXRhc/sazmyTUDvrNOQ8LX9cL7oR8hf8tQGNKx89+E81jpq6hlhl1xiRqOQ2IGmS7RgX6mVSbAnnRj6Dx0xdoi1s+carPhHWVEzuY1lrZQxA1HRELAcEgXI4xGTP4qgxSHyXkUyuwEdmVY1Zla53Buo2uRv8sOeH6+VoQgZYpZpp2aR1HQAQXsDbqJIFv9sdZtE0Syh5Y6nVBNokCqroQvUDp9SlT+o/WT5KLg58KZuUpxA6FJbeYOLyI12LKTywvuPkbb7YdrZA8UsizeUTYeZrDR6kbv0hlO1r29sEsxypZKOnYK3mRrGY2S+pdlvbSCbHjj59sVrN8iSpYrGrl165ZnDJHEtrkAMLv3NzubXvbjFTYbQIbxaZVeOZiqM128rlwBYIp7C9zc9sD56WnWG6vqk9XOw3HTb+IWINx31ewxI8R5AsSI8VjESVRjfXNYXaS1rBBwPlvvzgbPlEiwpKEuhG7KwaxJNgwG6H5HFVXQjss9NTmeIxwRI8Y1apG6iCeTFECCi3Ox3OK9LTmiqOq7gC6lSU1A8b21LvcEbHYjbHtLWyOnQEVkZSjLZWBtwPxA6d/mB7m72Ut8XODUyBgiW+8Yrfmw1DfYm/ubW74OAHqGsFTVCoq0DxG4ZddrWAUeptRCllNr7gH2OF4jrFeraGBwkKOI4yJGKWXpDEknnm/wCmHfEdDT6R5ErTSKOtrAIqqLAKLe5A5PPOBOVVKRLIzgOGUx6L2bqF9Q2I6SBzgS7D0W/M6uOONGR5INBhWQr0yMjBgwutlkOpGbVbfVfEnL8mRpVjheUxeXqkGpwzhmHllhwWYEkL0ixBPcGgQ1x4Y3UkMQRsdN7Dbtdj+uLn4P8AEcjGQzPZWZSzl40GwChbHcKRt0/Qd8K4tIZOy21maRplZ897hozGNwxc7gWtyTz8vlbALKKP4sQ6CsTeQjyzaQ0jWJjUIW2X0G5+mDdHkkMkgmMRVYgViQgge5bSePYfIA+1gOVUsho4JIwUKJJ96syxkAyNdSGUhl4O+JqhmSPE7SQRPE0rT+WI6hGa2tdMgUqxHIs1wfrjdP8A5Kvsf6f74+d2qQ9HWFY5WuvXUSOG1kMoCqQACBcnbGteVL+L+v8A9YrDQkimZX4fhmmq454w5gq5wASbDWQb/wBP74I1Pg+mEcnlQIjmN0BUW9Skb++JebUvwue1CcLVxLOv+Zbqw+uxP6Y8yPIpoZ5pJahpUkN1Uk9Hbe436Qovt3274jNtN7KR2is+FvEMsFNC1SuunKgLMgv5dttMg52tbUMQ89oZHWSSMyOt7qt2MLDdiWZiAVsLALfjfkDFiyGdKWpqKKVlUF/Nh1EAMsm5UX2Nmvt8z7YdzrwOwQmkkeFCdTwqAQeQ3l39DkE7cE245xmSTCm0Zsuf6HZ5WknnWNo0YW0DUrA229KEjtvY9rYE02QTzB5AO2tibr07lm4tpW1ifcgC+L9l9HHad3iLxxUsyX3ViyqmoNqF0OolhtvqJIOGJp9OXmnhKz+SsU1TIzkiS72WFPdVZt7G1w3cnFMvgTH5KVReFZ5aV6qIB0jYhwD1LYA3I9re3scCFYgggkEbgjtjXfC0CQ+dTAkxSRNGZdXRJKg+8K32AAbTcchPljNPEdSkk+pLeiMNbgsEUMf/ACBw8ZW2jHGkQUV5GAGp2Nh737AYdrMrkhcpIuhxbpPJvxa22DfgaELM07johRnueLjYfU3Ow98SKiBXqWknRjeVUexN11Rkm3e6Hf5acNezKBCUSSCPywU06Vl1kEaiQt13Ba/OntY4sWV5VGoVwocrIY2TTqYsp9SA37AMV9mb2GGmypYZEsEcG4BVSwkHZkKknzG4sOCrG4GD+X+Gnls06rDe5dY9mkLX1F2HpBvwvbk4Rs1IezLxdogdYUMsioS5Hoiv2Zr7kcWB7YdpfCcc1JAkpkGhF6VcgXO5uOCbnDGbNFIYqGDQFLBpQlrKibm9u5Nh/wC8FKz4r4mLy9PkW67jcX/O5tYfS/fE/ocHeJMsZYFi86SQTyRQqjabC7320qOwtjef2LH+H+pxkeW0fxecUcI3SnDVMm1/Tsl/+63642u2LQ4Jy5M++2LK28iGuiF5KKTWw/FG1g4/sf1xUs71VGlzqeieIMNMqxKSb385idWm1tlv3v7Ha54FdWRwGVgVYHcEHYg/IjGNDK/2ZWCgmt5ErNLQSsNXlt3TfbUpbb6j8Qsnlj/SGg+gdXUXx1IlSkKSyUjsmgq2mdFsHVQ/WduCQDqB4viwZDlheFJsuqSImFxDNeSMfy3v5kRHGxIBHGB1FlT0SPMv7vFTAhpKhtT1G9yLgERxFjfpBLNbEf8AZ+omuoVlVr/vVEJGjdWIBLIARZ7b2IIYfPbHO9lkF88p4penMIZqYkAebG5aFtJJXUwFhpJuPMQD6jbAHPMpZnBb74yhVhaEJ5UzR7p5yj0hVvfSdNrkWNlxZcnzH4mLzKeukZRsyzqjlD3DbK6kf5sUqXxnSUlVO58uSQKFT4dCEYm5cm7EBidKkgnYd8EE+glRH8YTwUEXl9MtS12VLfdwauSkZuF+V7k8nGdVOWSJFHMw6JS2k3G9jv8ATBRjHWPJNNOVmclrWAG42ALECwItyNrWxCpnaYJDJLojj1FSRsLn8uTjqiqRBuzQ8p8H+VTRlG1ybSMrE+XIbbA+1gdj772OImXUIW8ikAjpMsyhViNgrKqk3dgAFuTaw5O963S+JWoWAgnM6WsVcHSOPTvt34t+eLFlOcR1U+uNYVkdVJEtyVcXU6B3JGk3FjsMK0zbROy1Ej/4WFpWN/vn6E35sbcG38C22w5mNCRE0lZUNoA3ji6F+n4nJ+ow5m9S8CapqrTfZUiiXUx9l1FicCxTNGPiKxnkIIaKFmvo7BnIAG1+bWX9BhTSR4foRTqXKiKao9CBC3lqPTqA3twWJ7n3xMynN6g62n8lEiuJLagwIF+CxFt9j3A2G+BlJWyTTJJFLcvdTYKxjF76ZFuLoDuHBHPe4wc8P+HjmdT8KrMaaFg9XL3ka9xGCBbc/oBbsL7VsLoun2NZQxhmr5V0yVbXS/KxLsg/Pc/PY40fHEMQRQqgKqgAAcADYAY7xckLALxj4SizKmaGTpYdUcg9Ubjhh/8Atxg7hYAMao637+OizRAKynOuBmYiKp2IVuLMbjuOeBe4wOkeoSoeZzprpmEccIUqLgt31FZacKdTMRfUBuDtjXPFPg+mzGLy6mPVbdXGzofdW7f2PcHGZZxk1ZlyBayH9p0a+mZF+9iH845tbuD9T2xzy8VbiWU75B2ceHKXMKc1DslJKzMjyIwCOysVuQSA6ki47/M4z3OPs3rKfcR+cnZour+nq/pjRqqsTMFiSjaFooyjBfS0RU9WpCN0MZK2Hc84Gz1Bp5J3iEsbFikMNnK6UUBpXSxuoJFrewHF8LCTWjZJMyaaBkNmUqfYgj++OWcm1ze2w+WNlTN5pmi/wGVqYTtrQnSNgRcNbc6jx2GBsWZEwLOaSAXK6mMTAICt7m6XIuQNQuBe54xXP0TxMvgpnc2RWY+ygn+2LFlXgCqlILL5C/ifY/ko3/tjQ66tInEMciU4MRkD6VIc3tYX6bAbnvYjjAjwpUyyzSNK3K6gLubhrW076QoIJAIvZxvgzbRuKG44qaiAJkMkzRkxzS3Kki+ym9l3+f54Yo5ZZZBKqs7sumWI6ehivTckf4DA3sO9uThJl6UiJ8ROqL6/J0hjq3UhRc7Muzc3v2xbMj8EVmY6QUbL6O25ItNIANgq/wAAI2ue3vxjErC6AuUZbJUS/BUG8n/OqOVgX2B5Ntwq3/1I3Hwp4Vhy6nWCAbDdmPqdjyzHuT/TYDD3h/w5BQwrDTxiNB7csfdjyx+ZwSxVKhG7FhYWFjTBYWFhYAFhYWFgAq2e/ZpQ1Z1tD5Ut7iWE+W4Pvddj+YOK/U/ZtWx7QVyTJxpqorkD/PGQT+YwsLGOKfJqbQCl8I5hEWH7Op3uvlloagLdfYBwCBucBl8M1B+7GVOP4bfFpxxp/wAT027cfLCwsLgjcmF5PCGZ1ACmgplUbr50yuBbjZVNsE6b7Ka2b/ia9YV2ulNHv9Nbbj9DhYWNUUjMmW3w59mtDQnXHFrl/wCtKdb39wTsv/aBi0YWFhjBYWFhYAFhYWFg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2" name="Picture 2" descr="http://www.peacefulplaygrounds.com/images/us-dept-of-education-logo-sm.gif"/>
          <p:cNvPicPr>
            <a:picLocks noChangeAspect="1" noChangeArrowheads="1"/>
          </p:cNvPicPr>
          <p:nvPr/>
        </p:nvPicPr>
        <p:blipFill>
          <a:blip r:embed="rId9" cstate="print"/>
          <a:srcRect/>
          <a:stretch>
            <a:fillRect/>
          </a:stretch>
        </p:blipFill>
        <p:spPr bwMode="auto">
          <a:xfrm>
            <a:off x="309955" y="4343400"/>
            <a:ext cx="513046" cy="502920"/>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fontScale="90000"/>
          </a:bodyPr>
          <a:lstStyle/>
          <a:p>
            <a:r>
              <a:rPr lang="en-US" sz="5300" dirty="0">
                <a:latin typeface="Calibri" pitchFamily="34" charset="0"/>
              </a:rPr>
              <a:t>Healthy Kids </a:t>
            </a:r>
            <a:r>
              <a:rPr lang="en-US" sz="5300" dirty="0" smtClean="0">
                <a:latin typeface="Calibri" pitchFamily="34" charset="0"/>
              </a:rPr>
              <a:t>Club</a:t>
            </a:r>
            <a:r>
              <a:rPr lang="en-US" sz="4000" dirty="0" smtClean="0">
                <a:latin typeface="Calibri" pitchFamily="34" charset="0"/>
              </a:rPr>
              <a:t/>
            </a:r>
            <a:br>
              <a:rPr lang="en-US" sz="4000" dirty="0" smtClean="0">
                <a:latin typeface="Calibri" pitchFamily="34" charset="0"/>
              </a:rPr>
            </a:br>
            <a:r>
              <a:rPr lang="en-US" sz="4000" dirty="0" smtClean="0">
                <a:latin typeface="Calibri" pitchFamily="34" charset="0"/>
              </a:rPr>
              <a:t> </a:t>
            </a:r>
            <a:r>
              <a:rPr lang="en-US" sz="3600" dirty="0">
                <a:latin typeface="Calibri" pitchFamily="34" charset="0"/>
              </a:rPr>
              <a:t>Classroom Resources</a:t>
            </a:r>
          </a:p>
        </p:txBody>
      </p:sp>
      <p:pic>
        <p:nvPicPr>
          <p:cNvPr id="4100" name="Picture 4" descr="activity break"/>
          <p:cNvPicPr>
            <a:picLocks noChangeAspect="1" noChangeArrowheads="1"/>
          </p:cNvPicPr>
          <p:nvPr/>
        </p:nvPicPr>
        <p:blipFill>
          <a:blip r:embed="rId3" cstate="print"/>
          <a:srcRect/>
          <a:stretch>
            <a:fillRect/>
          </a:stretch>
        </p:blipFill>
        <p:spPr bwMode="auto">
          <a:xfrm>
            <a:off x="2667000" y="1905000"/>
            <a:ext cx="1604963" cy="2133600"/>
          </a:xfrm>
          <a:prstGeom prst="rect">
            <a:avLst/>
          </a:prstGeom>
          <a:noFill/>
          <a:ln w="38100">
            <a:noFill/>
            <a:miter lim="800000"/>
            <a:headEnd/>
            <a:tailEnd/>
          </a:ln>
        </p:spPr>
      </p:pic>
      <p:pic>
        <p:nvPicPr>
          <p:cNvPr id="4101" name="Picture 5"/>
          <p:cNvPicPr>
            <a:picLocks noChangeAspect="1" noChangeArrowheads="1"/>
          </p:cNvPicPr>
          <p:nvPr/>
        </p:nvPicPr>
        <p:blipFill>
          <a:blip r:embed="rId4" cstate="print"/>
          <a:srcRect/>
          <a:stretch>
            <a:fillRect/>
          </a:stretch>
        </p:blipFill>
        <p:spPr bwMode="auto">
          <a:xfrm>
            <a:off x="609600" y="1051586"/>
            <a:ext cx="1103313" cy="1647825"/>
          </a:xfrm>
          <a:prstGeom prst="rect">
            <a:avLst/>
          </a:prstGeom>
          <a:noFill/>
          <a:ln w="9525">
            <a:noFill/>
            <a:miter lim="800000"/>
            <a:headEnd/>
            <a:tailEnd/>
          </a:ln>
          <a:effectLst/>
        </p:spPr>
      </p:pic>
      <p:pic>
        <p:nvPicPr>
          <p:cNvPr id="4102" name="Picture 6"/>
          <p:cNvPicPr>
            <a:picLocks noChangeAspect="1" noChangeArrowheads="1"/>
          </p:cNvPicPr>
          <p:nvPr/>
        </p:nvPicPr>
        <p:blipFill>
          <a:blip r:embed="rId5" cstate="print"/>
          <a:srcRect/>
          <a:stretch>
            <a:fillRect/>
          </a:stretch>
        </p:blipFill>
        <p:spPr bwMode="auto">
          <a:xfrm>
            <a:off x="1143000" y="2118386"/>
            <a:ext cx="1112838" cy="1671638"/>
          </a:xfrm>
          <a:prstGeom prst="rect">
            <a:avLst/>
          </a:prstGeom>
          <a:noFill/>
          <a:ln w="9525">
            <a:noFill/>
            <a:miter lim="800000"/>
            <a:headEnd/>
            <a:tailEnd/>
          </a:ln>
          <a:effectLst/>
        </p:spPr>
      </p:pic>
      <p:pic>
        <p:nvPicPr>
          <p:cNvPr id="4103" name="Picture 7"/>
          <p:cNvPicPr>
            <a:picLocks noChangeAspect="1" noChangeArrowheads="1"/>
          </p:cNvPicPr>
          <p:nvPr/>
        </p:nvPicPr>
        <p:blipFill>
          <a:blip r:embed="rId6" cstate="print"/>
          <a:srcRect/>
          <a:stretch>
            <a:fillRect/>
          </a:stretch>
        </p:blipFill>
        <p:spPr bwMode="auto">
          <a:xfrm>
            <a:off x="304800" y="3185186"/>
            <a:ext cx="1122363" cy="1684338"/>
          </a:xfrm>
          <a:prstGeom prst="rect">
            <a:avLst/>
          </a:prstGeom>
          <a:noFill/>
          <a:ln w="9525">
            <a:noFill/>
            <a:miter lim="800000"/>
            <a:headEnd/>
            <a:tailEnd/>
          </a:ln>
          <a:effectLst/>
        </p:spPr>
      </p:pic>
      <p:pic>
        <p:nvPicPr>
          <p:cNvPr id="4104" name="Picture 8"/>
          <p:cNvPicPr>
            <a:picLocks noChangeAspect="1" noChangeArrowheads="1"/>
          </p:cNvPicPr>
          <p:nvPr/>
        </p:nvPicPr>
        <p:blipFill>
          <a:blip r:embed="rId7" cstate="print"/>
          <a:srcRect l="7031" t="13542" r="51563" b="12500"/>
          <a:stretch>
            <a:fillRect/>
          </a:stretch>
        </p:blipFill>
        <p:spPr bwMode="auto">
          <a:xfrm>
            <a:off x="3581400" y="4251951"/>
            <a:ext cx="1479550" cy="1981200"/>
          </a:xfrm>
          <a:prstGeom prst="rect">
            <a:avLst/>
          </a:prstGeom>
          <a:noFill/>
          <a:ln w="9525">
            <a:solidFill>
              <a:schemeClr val="tx1"/>
            </a:solidFill>
            <a:miter lim="800000"/>
            <a:headEnd/>
            <a:tailEnd/>
          </a:ln>
          <a:effectLst/>
        </p:spPr>
      </p:pic>
      <p:pic>
        <p:nvPicPr>
          <p:cNvPr id="4105" name="Picture 9"/>
          <p:cNvPicPr>
            <a:picLocks noChangeAspect="1" noChangeArrowheads="1"/>
          </p:cNvPicPr>
          <p:nvPr/>
        </p:nvPicPr>
        <p:blipFill>
          <a:blip r:embed="rId8" cstate="print"/>
          <a:srcRect l="29688" t="12500" r="27344" b="12500"/>
          <a:stretch>
            <a:fillRect/>
          </a:stretch>
        </p:blipFill>
        <p:spPr bwMode="auto">
          <a:xfrm>
            <a:off x="5825331" y="4439511"/>
            <a:ext cx="1303338" cy="1905000"/>
          </a:xfrm>
          <a:prstGeom prst="rect">
            <a:avLst/>
          </a:prstGeom>
          <a:noFill/>
          <a:ln w="9525">
            <a:solidFill>
              <a:schemeClr val="tx1"/>
            </a:solidFill>
            <a:miter lim="800000"/>
            <a:headEnd/>
            <a:tailEnd/>
          </a:ln>
          <a:effectLst/>
        </p:spPr>
      </p:pic>
      <p:pic>
        <p:nvPicPr>
          <p:cNvPr id="4106" name="Picture 10"/>
          <p:cNvPicPr>
            <a:picLocks noChangeAspect="1" noChangeArrowheads="1"/>
          </p:cNvPicPr>
          <p:nvPr/>
        </p:nvPicPr>
        <p:blipFill>
          <a:blip r:embed="rId9" cstate="print"/>
          <a:srcRect l="17969" t="11458" r="15234" b="13542"/>
          <a:stretch>
            <a:fillRect/>
          </a:stretch>
        </p:blipFill>
        <p:spPr bwMode="auto">
          <a:xfrm>
            <a:off x="4953000" y="2438400"/>
            <a:ext cx="1828800" cy="1539875"/>
          </a:xfrm>
          <a:prstGeom prst="rect">
            <a:avLst/>
          </a:prstGeom>
          <a:noFill/>
          <a:ln w="9525">
            <a:noFill/>
            <a:miter lim="800000"/>
            <a:headEnd/>
            <a:tailEnd/>
          </a:ln>
          <a:effectLst/>
        </p:spPr>
      </p:pic>
      <p:pic>
        <p:nvPicPr>
          <p:cNvPr id="4107" name="Picture 11" descr="download"/>
          <p:cNvPicPr>
            <a:picLocks noChangeAspect="1" noChangeArrowheads="1"/>
          </p:cNvPicPr>
          <p:nvPr/>
        </p:nvPicPr>
        <p:blipFill>
          <a:blip r:embed="rId10" cstate="print">
            <a:clrChange>
              <a:clrFrom>
                <a:srgbClr val="FFFFFF"/>
              </a:clrFrom>
              <a:clrTo>
                <a:srgbClr val="FFFFFF">
                  <a:alpha val="0"/>
                </a:srgbClr>
              </a:clrTo>
            </a:clrChange>
            <a:lum bright="70000" contrast="-70000"/>
            <a:grayscl/>
          </a:blip>
          <a:srcRect/>
          <a:stretch>
            <a:fillRect/>
          </a:stretch>
        </p:blipFill>
        <p:spPr bwMode="auto">
          <a:xfrm>
            <a:off x="7162800" y="1295400"/>
            <a:ext cx="1676400" cy="928688"/>
          </a:xfrm>
          <a:prstGeom prst="rect">
            <a:avLst/>
          </a:prstGeom>
          <a:solidFill>
            <a:schemeClr val="tx1"/>
          </a:solidFill>
          <a:ln w="9525">
            <a:noFill/>
            <a:miter lim="800000"/>
            <a:headEnd/>
            <a:tailEnd/>
          </a:ln>
        </p:spPr>
      </p:pic>
      <p:pic>
        <p:nvPicPr>
          <p:cNvPr id="4108" name="Picture 12" descr="IMG_0917"/>
          <p:cNvPicPr>
            <a:picLocks noChangeAspect="1" noChangeArrowheads="1"/>
          </p:cNvPicPr>
          <p:nvPr/>
        </p:nvPicPr>
        <p:blipFill>
          <a:blip r:embed="rId11" cstate="print"/>
          <a:srcRect l="38089" t="4762" r="37154" b="42375"/>
          <a:stretch>
            <a:fillRect/>
          </a:stretch>
        </p:blipFill>
        <p:spPr bwMode="auto">
          <a:xfrm>
            <a:off x="7543800" y="2438400"/>
            <a:ext cx="981075" cy="1571625"/>
          </a:xfrm>
          <a:prstGeom prst="rect">
            <a:avLst/>
          </a:prstGeom>
          <a:noFill/>
          <a:ln w="38100">
            <a:solidFill>
              <a:srgbClr val="000000"/>
            </a:solidFill>
            <a:miter lim="800000"/>
            <a:headEnd/>
            <a:tailEnd/>
          </a:ln>
          <a:effectLst/>
        </p:spPr>
      </p:pic>
      <p:pic>
        <p:nvPicPr>
          <p:cNvPr id="18" name="Picture 2"/>
          <p:cNvPicPr>
            <a:picLocks noChangeAspect="1" noChangeArrowheads="1"/>
          </p:cNvPicPr>
          <p:nvPr/>
        </p:nvPicPr>
        <p:blipFill>
          <a:blip r:embed="rId12">
            <a:extLst>
              <a:ext uri="{28A0092B-C50C-407E-A947-70E740481C1C}">
                <a14:useLocalDpi xmlns="" xmlns:a14="http://schemas.microsoft.com/office/drawing/2010/main" val="0"/>
              </a:ext>
            </a:extLst>
          </a:blip>
          <a:srcRect/>
          <a:stretch>
            <a:fillRect/>
          </a:stretch>
        </p:blipFill>
        <p:spPr bwMode="auto">
          <a:xfrm>
            <a:off x="182928" y="5897853"/>
            <a:ext cx="1646237" cy="8715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latin typeface="Calibri" pitchFamily="34" charset="0"/>
              </a:rPr>
              <a:t>Kids on the Move Activity Decks</a:t>
            </a:r>
          </a:p>
        </p:txBody>
      </p:sp>
      <p:sp>
        <p:nvSpPr>
          <p:cNvPr id="6147" name="Rectangle 3"/>
          <p:cNvSpPr>
            <a:spLocks noGrp="1" noChangeArrowheads="1"/>
          </p:cNvSpPr>
          <p:nvPr>
            <p:ph type="body" idx="1"/>
          </p:nvPr>
        </p:nvSpPr>
        <p:spPr>
          <a:xfrm>
            <a:off x="457200" y="1600200"/>
            <a:ext cx="7391400" cy="4525963"/>
          </a:xfrm>
        </p:spPr>
        <p:txBody>
          <a:bodyPr/>
          <a:lstStyle/>
          <a:p>
            <a:r>
              <a:rPr lang="en-US" sz="2800" dirty="0">
                <a:solidFill>
                  <a:schemeClr val="accent2"/>
                </a:solidFill>
                <a:latin typeface="Calibri" pitchFamily="34" charset="0"/>
              </a:rPr>
              <a:t>10-minute</a:t>
            </a:r>
            <a:r>
              <a:rPr lang="en-US" sz="2800" dirty="0">
                <a:latin typeface="Calibri" pitchFamily="34" charset="0"/>
              </a:rPr>
              <a:t> classroom activity </a:t>
            </a:r>
          </a:p>
          <a:p>
            <a:pPr>
              <a:buFontTx/>
              <a:buNone/>
            </a:pPr>
            <a:r>
              <a:rPr lang="en-US" sz="2800" dirty="0">
                <a:latin typeface="Calibri" pitchFamily="34" charset="0"/>
              </a:rPr>
              <a:t>	breaks with music CD</a:t>
            </a:r>
          </a:p>
          <a:p>
            <a:endParaRPr lang="en-US" sz="2800" dirty="0">
              <a:latin typeface="Calibri" pitchFamily="34" charset="0"/>
            </a:endParaRPr>
          </a:p>
          <a:p>
            <a:r>
              <a:rPr lang="en-US" sz="2800" dirty="0">
                <a:latin typeface="Calibri" pitchFamily="34" charset="0"/>
              </a:rPr>
              <a:t>Activity breaks </a:t>
            </a:r>
            <a:r>
              <a:rPr lang="en-US" sz="2800" dirty="0">
                <a:solidFill>
                  <a:schemeClr val="hlink"/>
                </a:solidFill>
                <a:latin typeface="Calibri" pitchFamily="34" charset="0"/>
              </a:rPr>
              <a:t>remove barriers</a:t>
            </a:r>
            <a:r>
              <a:rPr lang="en-US" sz="2800" dirty="0">
                <a:latin typeface="Calibri" pitchFamily="34" charset="0"/>
              </a:rPr>
              <a:t> </a:t>
            </a:r>
          </a:p>
          <a:p>
            <a:pPr>
              <a:buFontTx/>
              <a:buNone/>
            </a:pPr>
            <a:r>
              <a:rPr lang="en-US" sz="2800" dirty="0">
                <a:latin typeface="Calibri" pitchFamily="34" charset="0"/>
              </a:rPr>
              <a:t>	to learning</a:t>
            </a:r>
          </a:p>
          <a:p>
            <a:endParaRPr lang="en-US" sz="2800" dirty="0">
              <a:solidFill>
                <a:schemeClr val="tx1"/>
              </a:solidFill>
              <a:latin typeface="Calibri" pitchFamily="34" charset="0"/>
            </a:endParaRPr>
          </a:p>
          <a:p>
            <a:pPr lvl="1"/>
            <a:r>
              <a:rPr lang="en-US" sz="2400" dirty="0">
                <a:latin typeface="Calibri" pitchFamily="34" charset="0"/>
              </a:rPr>
              <a:t>Over </a:t>
            </a:r>
            <a:r>
              <a:rPr lang="en-US" sz="4400" dirty="0">
                <a:solidFill>
                  <a:schemeClr val="folHlink"/>
                </a:solidFill>
                <a:latin typeface="Calibri" pitchFamily="34" charset="0"/>
              </a:rPr>
              <a:t>500</a:t>
            </a:r>
            <a:r>
              <a:rPr lang="en-US" sz="2400" dirty="0">
                <a:latin typeface="Calibri" pitchFamily="34" charset="0"/>
              </a:rPr>
              <a:t> classrooms across Colorado</a:t>
            </a:r>
          </a:p>
          <a:p>
            <a:pPr>
              <a:buFontTx/>
              <a:buNone/>
            </a:pPr>
            <a:r>
              <a:rPr lang="en-US" sz="2800" dirty="0">
                <a:latin typeface="Calibri" pitchFamily="34" charset="0"/>
              </a:rPr>
              <a:t>	are currently using the decks!</a:t>
            </a:r>
          </a:p>
          <a:p>
            <a:pPr>
              <a:buFontTx/>
              <a:buNone/>
            </a:pPr>
            <a:endParaRPr lang="en-US" sz="2800" dirty="0">
              <a:solidFill>
                <a:schemeClr val="bg1"/>
              </a:solidFill>
              <a:latin typeface="Calibri" pitchFamily="34" charset="0"/>
            </a:endParaRPr>
          </a:p>
        </p:txBody>
      </p:sp>
      <p:pic>
        <p:nvPicPr>
          <p:cNvPr id="6148" name="Picture 4" descr="activity break"/>
          <p:cNvPicPr>
            <a:picLocks noChangeAspect="1" noChangeArrowheads="1"/>
          </p:cNvPicPr>
          <p:nvPr/>
        </p:nvPicPr>
        <p:blipFill>
          <a:blip r:embed="rId3" cstate="print"/>
          <a:srcRect/>
          <a:stretch>
            <a:fillRect/>
          </a:stretch>
        </p:blipFill>
        <p:spPr bwMode="auto">
          <a:xfrm>
            <a:off x="6126463" y="1234464"/>
            <a:ext cx="2184400" cy="3492500"/>
          </a:xfrm>
          <a:prstGeom prst="rect">
            <a:avLst/>
          </a:prstGeom>
          <a:noFill/>
          <a:ln w="38100">
            <a:noFill/>
            <a:miter lim="800000"/>
            <a:headEnd/>
            <a:tailEnd/>
          </a:ln>
        </p:spPr>
      </p:pic>
      <p:pic>
        <p:nvPicPr>
          <p:cNvPr id="6"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82928" y="5897853"/>
            <a:ext cx="1646237" cy="8715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latin typeface="Calibri" pitchFamily="34" charset="0"/>
              </a:rPr>
              <a:t>Minds in Motion Fit Sticks</a:t>
            </a:r>
          </a:p>
        </p:txBody>
      </p:sp>
      <p:sp>
        <p:nvSpPr>
          <p:cNvPr id="7171" name="Rectangle 3"/>
          <p:cNvSpPr>
            <a:spLocks noGrp="1" noChangeArrowheads="1"/>
          </p:cNvSpPr>
          <p:nvPr>
            <p:ph type="body" idx="1"/>
          </p:nvPr>
        </p:nvSpPr>
        <p:spPr>
          <a:xfrm>
            <a:off x="274367" y="1143025"/>
            <a:ext cx="7132287" cy="4525963"/>
          </a:xfrm>
        </p:spPr>
        <p:txBody>
          <a:bodyPr>
            <a:normAutofit/>
          </a:bodyPr>
          <a:lstStyle/>
          <a:p>
            <a:r>
              <a:rPr lang="en-US" sz="2800" dirty="0">
                <a:latin typeface="Calibri" pitchFamily="34" charset="0"/>
              </a:rPr>
              <a:t>Great for quick classroom </a:t>
            </a:r>
            <a:r>
              <a:rPr lang="en-US" sz="2800" dirty="0">
                <a:solidFill>
                  <a:schemeClr val="accent2"/>
                </a:solidFill>
                <a:latin typeface="Calibri" pitchFamily="34" charset="0"/>
              </a:rPr>
              <a:t>brain breaks or transitions </a:t>
            </a:r>
          </a:p>
          <a:p>
            <a:pPr>
              <a:lnSpc>
                <a:spcPct val="150000"/>
              </a:lnSpc>
            </a:pPr>
            <a:r>
              <a:rPr lang="en-US" sz="2800" dirty="0" smtClean="0">
                <a:latin typeface="Calibri" pitchFamily="34" charset="0"/>
              </a:rPr>
              <a:t>Let </a:t>
            </a:r>
            <a:r>
              <a:rPr lang="en-US" sz="2800" dirty="0">
                <a:latin typeface="Calibri" pitchFamily="34" charset="0"/>
              </a:rPr>
              <a:t>kids </a:t>
            </a:r>
            <a:r>
              <a:rPr lang="en-US" sz="2800" dirty="0">
                <a:solidFill>
                  <a:srgbClr val="CC0099"/>
                </a:solidFill>
                <a:latin typeface="Calibri" pitchFamily="34" charset="0"/>
              </a:rPr>
              <a:t>pick the sticks</a:t>
            </a:r>
            <a:r>
              <a:rPr lang="en-US" sz="2800" dirty="0">
                <a:latin typeface="Calibri" pitchFamily="34" charset="0"/>
              </a:rPr>
              <a:t> and lead the exercises</a:t>
            </a:r>
            <a:r>
              <a:rPr lang="en-US" sz="2800" dirty="0" smtClean="0">
                <a:latin typeface="Calibri" pitchFamily="34" charset="0"/>
              </a:rPr>
              <a:t>!</a:t>
            </a:r>
          </a:p>
          <a:p>
            <a:r>
              <a:rPr lang="en-US" sz="2800" dirty="0" smtClean="0">
                <a:latin typeface="Calibri" pitchFamily="34" charset="0"/>
              </a:rPr>
              <a:t>Read </a:t>
            </a:r>
            <a:r>
              <a:rPr lang="en-US" sz="2800" dirty="0">
                <a:latin typeface="Calibri" pitchFamily="34" charset="0"/>
              </a:rPr>
              <a:t>a </a:t>
            </a:r>
            <a:r>
              <a:rPr lang="en-US" sz="2800" dirty="0">
                <a:solidFill>
                  <a:schemeClr val="hlink"/>
                </a:solidFill>
                <a:latin typeface="Calibri" pitchFamily="34" charset="0"/>
              </a:rPr>
              <a:t>brain fact</a:t>
            </a:r>
            <a:r>
              <a:rPr lang="en-US" sz="2800" dirty="0">
                <a:latin typeface="Calibri" pitchFamily="34" charset="0"/>
              </a:rPr>
              <a:t> before each exercise, </a:t>
            </a:r>
            <a:r>
              <a:rPr lang="en-US" sz="2800" dirty="0" smtClean="0">
                <a:latin typeface="Calibri" pitchFamily="34" charset="0"/>
              </a:rPr>
              <a:t>and </a:t>
            </a:r>
            <a:r>
              <a:rPr lang="en-US" sz="2800" dirty="0">
                <a:latin typeface="Calibri" pitchFamily="34" charset="0"/>
              </a:rPr>
              <a:t>turn some music on to make it more fun</a:t>
            </a:r>
            <a:r>
              <a:rPr lang="en-US" sz="2800" dirty="0" smtClean="0">
                <a:latin typeface="Calibri" pitchFamily="34" charset="0"/>
              </a:rPr>
              <a:t>!</a:t>
            </a:r>
          </a:p>
          <a:p>
            <a:pPr>
              <a:lnSpc>
                <a:spcPct val="150000"/>
              </a:lnSpc>
            </a:pPr>
            <a:r>
              <a:rPr lang="en-US" sz="2800" dirty="0" smtClean="0">
                <a:latin typeface="Calibri" pitchFamily="34" charset="0"/>
              </a:rPr>
              <a:t>Also </a:t>
            </a:r>
            <a:r>
              <a:rPr lang="en-US" sz="2800" dirty="0">
                <a:latin typeface="Calibri" pitchFamily="34" charset="0"/>
              </a:rPr>
              <a:t>a </a:t>
            </a:r>
            <a:r>
              <a:rPr lang="en-US" sz="2800" dirty="0">
                <a:solidFill>
                  <a:schemeClr val="folHlink"/>
                </a:solidFill>
                <a:latin typeface="Calibri" pitchFamily="34" charset="0"/>
              </a:rPr>
              <a:t>great energizer</a:t>
            </a:r>
            <a:r>
              <a:rPr lang="en-US" sz="2800" dirty="0">
                <a:latin typeface="Calibri" pitchFamily="34" charset="0"/>
              </a:rPr>
              <a:t> at staff meetings!</a:t>
            </a:r>
          </a:p>
        </p:txBody>
      </p:sp>
      <p:pic>
        <p:nvPicPr>
          <p:cNvPr id="7172" name="Picture 4" descr="IMG_0917"/>
          <p:cNvPicPr>
            <a:picLocks noChangeAspect="1" noChangeArrowheads="1"/>
          </p:cNvPicPr>
          <p:nvPr/>
        </p:nvPicPr>
        <p:blipFill>
          <a:blip r:embed="rId3" cstate="print"/>
          <a:srcRect l="33308" t="4779" r="33308" b="23824"/>
          <a:stretch>
            <a:fillRect/>
          </a:stretch>
        </p:blipFill>
        <p:spPr bwMode="auto">
          <a:xfrm>
            <a:off x="7132292" y="2880366"/>
            <a:ext cx="1354137" cy="2171700"/>
          </a:xfrm>
          <a:prstGeom prst="rect">
            <a:avLst/>
          </a:prstGeom>
          <a:noFill/>
          <a:ln w="38100">
            <a:solidFill>
              <a:schemeClr val="tx2"/>
            </a:solidFill>
            <a:miter lim="800000"/>
            <a:headEnd/>
            <a:tailEnd/>
          </a:ln>
          <a:effectLst/>
        </p:spPr>
      </p:pic>
      <p:pic>
        <p:nvPicPr>
          <p:cNvPr id="7173" name="Picture 5" descr="download"/>
          <p:cNvPicPr>
            <a:picLocks noChangeAspect="1" noChangeArrowheads="1"/>
          </p:cNvPicPr>
          <p:nvPr/>
        </p:nvPicPr>
        <p:blipFill>
          <a:blip r:embed="rId4" cstate="print">
            <a:clrChange>
              <a:clrFrom>
                <a:srgbClr val="FFFFFF"/>
              </a:clrFrom>
              <a:clrTo>
                <a:srgbClr val="FFFFFF">
                  <a:alpha val="0"/>
                </a:srgbClr>
              </a:clrTo>
            </a:clrChange>
            <a:lum bright="70000" contrast="-70000"/>
          </a:blip>
          <a:srcRect/>
          <a:stretch>
            <a:fillRect/>
          </a:stretch>
        </p:blipFill>
        <p:spPr bwMode="auto">
          <a:xfrm>
            <a:off x="5623909" y="4662893"/>
            <a:ext cx="1676400" cy="928688"/>
          </a:xfrm>
          <a:prstGeom prst="rect">
            <a:avLst/>
          </a:prstGeom>
          <a:solidFill>
            <a:schemeClr val="tx1"/>
          </a:solidFill>
          <a:ln w="9525">
            <a:solidFill>
              <a:schemeClr val="bg1"/>
            </a:solidFill>
            <a:miter lim="800000"/>
            <a:headEnd/>
            <a:tailEnd/>
          </a:ln>
        </p:spPr>
      </p:pic>
      <p:pic>
        <p:nvPicPr>
          <p:cNvPr id="5122" name="Picture 2"/>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182928" y="5897853"/>
            <a:ext cx="1646237" cy="8715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dirty="0">
                <a:latin typeface="Calibri" pitchFamily="34" charset="0"/>
              </a:rPr>
              <a:t>Monthly Health Breaks</a:t>
            </a:r>
          </a:p>
        </p:txBody>
      </p:sp>
      <p:sp>
        <p:nvSpPr>
          <p:cNvPr id="9219" name="Rectangle 3"/>
          <p:cNvSpPr>
            <a:spLocks noGrp="1" noChangeArrowheads="1"/>
          </p:cNvSpPr>
          <p:nvPr>
            <p:ph type="body" idx="1"/>
          </p:nvPr>
        </p:nvSpPr>
        <p:spPr>
          <a:xfrm>
            <a:off x="457200" y="1676400"/>
            <a:ext cx="5715000" cy="4449763"/>
          </a:xfrm>
        </p:spPr>
        <p:txBody>
          <a:bodyPr/>
          <a:lstStyle/>
          <a:p>
            <a:pPr>
              <a:lnSpc>
                <a:spcPct val="90000"/>
              </a:lnSpc>
            </a:pPr>
            <a:r>
              <a:rPr lang="en-US" sz="2800" dirty="0" smtClean="0">
                <a:solidFill>
                  <a:schemeClr val="folHlink"/>
                </a:solidFill>
                <a:latin typeface="Calibri" pitchFamily="34" charset="0"/>
              </a:rPr>
              <a:t>CDE </a:t>
            </a:r>
            <a:r>
              <a:rPr lang="en-US" sz="2800" dirty="0">
                <a:solidFill>
                  <a:schemeClr val="folHlink"/>
                </a:solidFill>
                <a:latin typeface="Calibri" pitchFamily="34" charset="0"/>
              </a:rPr>
              <a:t>Health Standards</a:t>
            </a:r>
            <a:r>
              <a:rPr lang="en-US" sz="2800" dirty="0">
                <a:latin typeface="Calibri" pitchFamily="34" charset="0"/>
              </a:rPr>
              <a:t> based</a:t>
            </a:r>
          </a:p>
          <a:p>
            <a:pPr>
              <a:lnSpc>
                <a:spcPct val="90000"/>
              </a:lnSpc>
              <a:buFontTx/>
              <a:buNone/>
            </a:pPr>
            <a:endParaRPr lang="en-US" sz="2800" dirty="0">
              <a:solidFill>
                <a:schemeClr val="bg1"/>
              </a:solidFill>
              <a:latin typeface="Calibri" pitchFamily="34" charset="0"/>
            </a:endParaRPr>
          </a:p>
          <a:p>
            <a:pPr>
              <a:lnSpc>
                <a:spcPct val="90000"/>
              </a:lnSpc>
            </a:pPr>
            <a:r>
              <a:rPr lang="en-US" sz="2800" dirty="0">
                <a:latin typeface="Calibri" pitchFamily="34" charset="0"/>
              </a:rPr>
              <a:t>Lower and Upper Elementary</a:t>
            </a:r>
          </a:p>
          <a:p>
            <a:pPr>
              <a:lnSpc>
                <a:spcPct val="90000"/>
              </a:lnSpc>
              <a:buFontTx/>
              <a:buNone/>
            </a:pPr>
            <a:endParaRPr lang="en-US" sz="2800" dirty="0">
              <a:latin typeface="Calibri" pitchFamily="34" charset="0"/>
            </a:endParaRPr>
          </a:p>
          <a:p>
            <a:pPr>
              <a:lnSpc>
                <a:spcPct val="90000"/>
              </a:lnSpc>
            </a:pPr>
            <a:r>
              <a:rPr lang="en-US" sz="2800" dirty="0">
                <a:solidFill>
                  <a:srgbClr val="CC0099"/>
                </a:solidFill>
                <a:latin typeface="Calibri" pitchFamily="34" charset="0"/>
              </a:rPr>
              <a:t>Monthly</a:t>
            </a:r>
            <a:r>
              <a:rPr lang="en-US" sz="2800" dirty="0">
                <a:latin typeface="Calibri" pitchFamily="34" charset="0"/>
              </a:rPr>
              <a:t> health and safety themes</a:t>
            </a:r>
          </a:p>
          <a:p>
            <a:pPr>
              <a:lnSpc>
                <a:spcPct val="90000"/>
              </a:lnSpc>
              <a:buFontTx/>
              <a:buNone/>
            </a:pPr>
            <a:endParaRPr lang="en-US" sz="2800" dirty="0">
              <a:solidFill>
                <a:schemeClr val="bg1"/>
              </a:solidFill>
              <a:latin typeface="Calibri" pitchFamily="34" charset="0"/>
            </a:endParaRPr>
          </a:p>
          <a:p>
            <a:pPr>
              <a:lnSpc>
                <a:spcPct val="90000"/>
              </a:lnSpc>
            </a:pPr>
            <a:r>
              <a:rPr lang="en-US" sz="2800" dirty="0">
                <a:latin typeface="Calibri" pitchFamily="34" charset="0"/>
              </a:rPr>
              <a:t>Stepping stone for </a:t>
            </a:r>
            <a:r>
              <a:rPr lang="en-US" sz="2800" dirty="0">
                <a:solidFill>
                  <a:schemeClr val="accent2"/>
                </a:solidFill>
                <a:latin typeface="Calibri" pitchFamily="34" charset="0"/>
              </a:rPr>
              <a:t>standards implementation</a:t>
            </a:r>
          </a:p>
          <a:p>
            <a:pPr>
              <a:lnSpc>
                <a:spcPct val="90000"/>
              </a:lnSpc>
            </a:pPr>
            <a:endParaRPr lang="en-US" sz="2800" dirty="0">
              <a:solidFill>
                <a:schemeClr val="accent2"/>
              </a:solidFill>
              <a:latin typeface="Calibri" pitchFamily="34" charset="0"/>
            </a:endParaRPr>
          </a:p>
        </p:txBody>
      </p:sp>
      <p:pic>
        <p:nvPicPr>
          <p:cNvPr id="9220" name="Picture 4"/>
          <p:cNvPicPr>
            <a:picLocks noChangeAspect="1" noChangeArrowheads="1"/>
          </p:cNvPicPr>
          <p:nvPr/>
        </p:nvPicPr>
        <p:blipFill>
          <a:blip r:embed="rId3" cstate="print"/>
          <a:srcRect l="7031" t="13542" r="51563" b="12500"/>
          <a:stretch>
            <a:fillRect/>
          </a:stretch>
        </p:blipFill>
        <p:spPr bwMode="auto">
          <a:xfrm>
            <a:off x="6019800" y="1234464"/>
            <a:ext cx="2844800" cy="3810000"/>
          </a:xfrm>
          <a:prstGeom prst="rect">
            <a:avLst/>
          </a:prstGeom>
          <a:noFill/>
          <a:ln w="9525">
            <a:noFill/>
            <a:miter lim="800000"/>
            <a:headEnd/>
            <a:tailEnd/>
          </a:ln>
          <a:effectLst/>
        </p:spPr>
      </p:pic>
      <p:pic>
        <p:nvPicPr>
          <p:cNvPr id="6146"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82928" y="5897853"/>
            <a:ext cx="1646237" cy="8715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5" name="Picture 11" descr="http://t2.gstatic.com/images?q=tbn:ANd9GcTQA89W2rlEYkt5kGVmPv86GjnYhlsoWhgFxxRdqDfDXjSYTT_2"/>
          <p:cNvPicPr>
            <a:picLocks noChangeAspect="1" noChangeArrowheads="1"/>
          </p:cNvPicPr>
          <p:nvPr/>
        </p:nvPicPr>
        <p:blipFill>
          <a:blip r:embed="rId3" cstate="print"/>
          <a:srcRect/>
          <a:stretch>
            <a:fillRect/>
          </a:stretch>
        </p:blipFill>
        <p:spPr bwMode="auto">
          <a:xfrm>
            <a:off x="0" y="5181600"/>
            <a:ext cx="1676400" cy="1264285"/>
          </a:xfrm>
          <a:prstGeom prst="rect">
            <a:avLst/>
          </a:prstGeom>
          <a:noFill/>
        </p:spPr>
      </p:pic>
      <p:sp>
        <p:nvSpPr>
          <p:cNvPr id="2" name="Title 1"/>
          <p:cNvSpPr>
            <a:spLocks noGrp="1"/>
          </p:cNvSpPr>
          <p:nvPr>
            <p:ph type="title"/>
          </p:nvPr>
        </p:nvSpPr>
        <p:spPr/>
        <p:txBody>
          <a:bodyPr>
            <a:normAutofit fontScale="90000"/>
          </a:bodyPr>
          <a:lstStyle/>
          <a:p>
            <a:r>
              <a:rPr lang="en-US" dirty="0" smtClean="0"/>
              <a:t>HB 11-1069: Physical Activity Expectation in Schools</a:t>
            </a:r>
            <a:endParaRPr lang="en-US" dirty="0"/>
          </a:p>
        </p:txBody>
      </p:sp>
      <p:sp>
        <p:nvSpPr>
          <p:cNvPr id="3" name="Content Placeholder 2"/>
          <p:cNvSpPr>
            <a:spLocks noGrp="1"/>
          </p:cNvSpPr>
          <p:nvPr>
            <p:ph idx="1"/>
          </p:nvPr>
        </p:nvSpPr>
        <p:spPr>
          <a:xfrm>
            <a:off x="457200" y="1325903"/>
            <a:ext cx="8229600" cy="4525963"/>
          </a:xfrm>
        </p:spPr>
        <p:txBody>
          <a:bodyPr/>
          <a:lstStyle/>
          <a:p>
            <a:r>
              <a:rPr lang="en-US" sz="3600" dirty="0" smtClean="0"/>
              <a:t>Establishes a </a:t>
            </a:r>
            <a:r>
              <a:rPr lang="en-US" sz="3600" i="1" dirty="0" smtClean="0"/>
              <a:t>minimum</a:t>
            </a:r>
            <a:r>
              <a:rPr lang="en-US" sz="3600" dirty="0" smtClean="0"/>
              <a:t> time requirement for physical activity opportunities in elementary schools</a:t>
            </a:r>
          </a:p>
          <a:p>
            <a:pPr lvl="1"/>
            <a:r>
              <a:rPr lang="en-US" sz="3200" dirty="0" smtClean="0"/>
              <a:t>An average of 30 minutes/day for full day students</a:t>
            </a:r>
          </a:p>
          <a:p>
            <a:r>
              <a:rPr lang="en-US" sz="3600" dirty="0" smtClean="0"/>
              <a:t>Schools must adopt a physical activity policy by the 2011-2012 school year</a:t>
            </a:r>
          </a:p>
        </p:txBody>
      </p:sp>
      <p:pic>
        <p:nvPicPr>
          <p:cNvPr id="1039" name="Picture 15" descr="http://www.planetsportsgear.com/images/images/57003.jpg"/>
          <p:cNvPicPr>
            <a:picLocks noChangeArrowheads="1"/>
          </p:cNvPicPr>
          <p:nvPr/>
        </p:nvPicPr>
        <p:blipFill>
          <a:blip r:embed="rId4" cstate="print">
            <a:clrChange>
              <a:clrFrom>
                <a:srgbClr val="A2A68F"/>
              </a:clrFrom>
              <a:clrTo>
                <a:srgbClr val="A2A68F">
                  <a:alpha val="0"/>
                </a:srgbClr>
              </a:clrTo>
            </a:clrChange>
          </a:blip>
          <a:srcRect l="40000" t="34000" r="54000" b="52000"/>
          <a:stretch>
            <a:fillRect/>
          </a:stretch>
        </p:blipFill>
        <p:spPr bwMode="auto">
          <a:xfrm rot="1020000">
            <a:off x="610695" y="5632541"/>
            <a:ext cx="82296" cy="155448"/>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r>
              <a:rPr lang="en-US" sz="4000" dirty="0">
                <a:latin typeface="Calibri" pitchFamily="34" charset="0"/>
              </a:rPr>
              <a:t>Integrating Health and Literacy</a:t>
            </a:r>
            <a:br>
              <a:rPr lang="en-US" sz="4000" dirty="0">
                <a:latin typeface="Calibri" pitchFamily="34" charset="0"/>
              </a:rPr>
            </a:br>
            <a:r>
              <a:rPr lang="en-US" sz="4000" dirty="0">
                <a:latin typeface="Calibri" pitchFamily="34" charset="0"/>
              </a:rPr>
              <a:t>AR Book Lists</a:t>
            </a:r>
            <a:r>
              <a:rPr lang="en-US" sz="4000" dirty="0"/>
              <a:t> </a:t>
            </a:r>
          </a:p>
        </p:txBody>
      </p:sp>
      <p:sp>
        <p:nvSpPr>
          <p:cNvPr id="10243" name="Rectangle 3"/>
          <p:cNvSpPr>
            <a:spLocks noGrp="1" noChangeArrowheads="1"/>
          </p:cNvSpPr>
          <p:nvPr>
            <p:ph type="body" idx="1"/>
          </p:nvPr>
        </p:nvSpPr>
        <p:spPr>
          <a:xfrm>
            <a:off x="0" y="4693897"/>
            <a:ext cx="9144000" cy="838200"/>
          </a:xfrm>
        </p:spPr>
        <p:txBody>
          <a:bodyPr/>
          <a:lstStyle/>
          <a:p>
            <a:pPr algn="ctr">
              <a:buFontTx/>
              <a:buNone/>
            </a:pPr>
            <a:r>
              <a:rPr lang="en-US" sz="2800" dirty="0">
                <a:solidFill>
                  <a:schemeClr val="folHlink"/>
                </a:solidFill>
                <a:latin typeface="Calibri" pitchFamily="34" charset="0"/>
              </a:rPr>
              <a:t>Book lists with health related themes sorted by reading level.</a:t>
            </a:r>
          </a:p>
          <a:p>
            <a:endParaRPr lang="en-US" sz="2800" dirty="0">
              <a:solidFill>
                <a:schemeClr val="folHlink"/>
              </a:solidFill>
              <a:latin typeface="Calibri" pitchFamily="34" charset="0"/>
            </a:endParaRPr>
          </a:p>
          <a:p>
            <a:pPr>
              <a:buFontTx/>
              <a:buNone/>
            </a:pPr>
            <a:endParaRPr lang="en-US" sz="2400" dirty="0">
              <a:solidFill>
                <a:schemeClr val="folHlink"/>
              </a:solidFill>
              <a:latin typeface="Calibri" pitchFamily="34" charset="0"/>
            </a:endParaRPr>
          </a:p>
        </p:txBody>
      </p:sp>
      <p:pic>
        <p:nvPicPr>
          <p:cNvPr id="10244" name="Picture 4"/>
          <p:cNvPicPr>
            <a:picLocks noChangeAspect="1" noChangeArrowheads="1"/>
          </p:cNvPicPr>
          <p:nvPr/>
        </p:nvPicPr>
        <p:blipFill>
          <a:blip r:embed="rId3" cstate="print"/>
          <a:srcRect l="29723" t="12502" r="27379" b="12502"/>
          <a:stretch>
            <a:fillRect/>
          </a:stretch>
        </p:blipFill>
        <p:spPr bwMode="auto">
          <a:xfrm>
            <a:off x="3383293" y="1417342"/>
            <a:ext cx="2290763" cy="3352800"/>
          </a:xfrm>
          <a:prstGeom prst="rect">
            <a:avLst/>
          </a:prstGeom>
          <a:noFill/>
          <a:ln w="15875">
            <a:solidFill>
              <a:schemeClr val="tx1"/>
            </a:solidFill>
            <a:miter lim="800000"/>
            <a:headEnd/>
            <a:tailEnd/>
          </a:ln>
          <a:effectLst/>
        </p:spPr>
      </p:pic>
      <p:pic>
        <p:nvPicPr>
          <p:cNvPr id="5"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182928" y="5897853"/>
            <a:ext cx="1646237" cy="8715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457220"/>
            <a:ext cx="8229600" cy="1143000"/>
          </a:xfrm>
        </p:spPr>
        <p:txBody>
          <a:bodyPr>
            <a:normAutofit fontScale="90000"/>
          </a:bodyPr>
          <a:lstStyle/>
          <a:p>
            <a:r>
              <a:rPr lang="en-US" sz="4000" dirty="0">
                <a:latin typeface="Calibri" pitchFamily="34" charset="0"/>
              </a:rPr>
              <a:t>Minds in Motion </a:t>
            </a:r>
            <a:br>
              <a:rPr lang="en-US" sz="4000" dirty="0">
                <a:latin typeface="Calibri" pitchFamily="34" charset="0"/>
              </a:rPr>
            </a:br>
            <a:r>
              <a:rPr lang="en-US" sz="4000" dirty="0">
                <a:latin typeface="Calibri" pitchFamily="34" charset="0"/>
              </a:rPr>
              <a:t>Math and Literacy Cards</a:t>
            </a:r>
          </a:p>
        </p:txBody>
      </p:sp>
      <p:pic>
        <p:nvPicPr>
          <p:cNvPr id="5123" name="Picture 3"/>
          <p:cNvPicPr>
            <a:picLocks noChangeAspect="1" noChangeArrowheads="1"/>
          </p:cNvPicPr>
          <p:nvPr/>
        </p:nvPicPr>
        <p:blipFill>
          <a:blip r:embed="rId3" cstate="print"/>
          <a:srcRect l="25391" t="11458" r="15234" b="13542"/>
          <a:stretch>
            <a:fillRect/>
          </a:stretch>
        </p:blipFill>
        <p:spPr bwMode="auto">
          <a:xfrm rot="-940532">
            <a:off x="304800" y="1943065"/>
            <a:ext cx="2438400" cy="2309813"/>
          </a:xfrm>
          <a:prstGeom prst="rect">
            <a:avLst/>
          </a:prstGeom>
          <a:noFill/>
          <a:ln w="9525">
            <a:noFill/>
            <a:miter lim="800000"/>
            <a:headEnd/>
            <a:tailEnd/>
          </a:ln>
          <a:effectLst/>
        </p:spPr>
      </p:pic>
      <p:pic>
        <p:nvPicPr>
          <p:cNvPr id="5124" name="Picture 4"/>
          <p:cNvPicPr>
            <a:picLocks noChangeAspect="1" noChangeArrowheads="1"/>
          </p:cNvPicPr>
          <p:nvPr/>
        </p:nvPicPr>
        <p:blipFill>
          <a:blip r:embed="rId4" cstate="print"/>
          <a:srcRect l="14569" t="16299" r="3125" b="12500"/>
          <a:stretch>
            <a:fillRect/>
          </a:stretch>
        </p:blipFill>
        <p:spPr bwMode="auto">
          <a:xfrm>
            <a:off x="2514600" y="2476465"/>
            <a:ext cx="6400800" cy="4152900"/>
          </a:xfrm>
          <a:prstGeom prst="rect">
            <a:avLst/>
          </a:prstGeom>
          <a:noFill/>
          <a:ln w="9525">
            <a:solidFill>
              <a:schemeClr val="accent1"/>
            </a:solidFill>
            <a:miter lim="800000"/>
            <a:headEnd/>
            <a:tailEnd/>
          </a:ln>
          <a:effectLst/>
        </p:spPr>
      </p:pic>
      <p:pic>
        <p:nvPicPr>
          <p:cNvPr id="5" name="Picture 2"/>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182928" y="5897853"/>
            <a:ext cx="1646237" cy="8715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xfrm>
            <a:off x="228600" y="609600"/>
            <a:ext cx="5562600" cy="5715000"/>
          </a:xfrm>
          <a:noFill/>
          <a:ln/>
        </p:spPr>
        <p:txBody>
          <a:bodyPr/>
          <a:lstStyle/>
          <a:p>
            <a:pPr>
              <a:lnSpc>
                <a:spcPct val="80000"/>
              </a:lnSpc>
            </a:pPr>
            <a:endParaRPr lang="en-US" dirty="0">
              <a:latin typeface="Calibri" pitchFamily="34" charset="0"/>
            </a:endParaRPr>
          </a:p>
          <a:p>
            <a:pPr algn="ctr">
              <a:lnSpc>
                <a:spcPct val="80000"/>
              </a:lnSpc>
              <a:buFontTx/>
              <a:buNone/>
            </a:pPr>
            <a:r>
              <a:rPr lang="en-US" b="1" dirty="0" smtClean="0">
                <a:solidFill>
                  <a:schemeClr val="accent6"/>
                </a:solidFill>
                <a:latin typeface="Calibri" pitchFamily="34" charset="0"/>
              </a:rPr>
              <a:t>More Information</a:t>
            </a:r>
          </a:p>
          <a:p>
            <a:pPr algn="ctr">
              <a:lnSpc>
                <a:spcPct val="80000"/>
              </a:lnSpc>
              <a:buFontTx/>
              <a:buNone/>
            </a:pPr>
            <a:r>
              <a:rPr lang="en-US" b="1" dirty="0" smtClean="0">
                <a:solidFill>
                  <a:schemeClr val="accent6"/>
                </a:solidFill>
                <a:latin typeface="Calibri" pitchFamily="34" charset="0"/>
              </a:rPr>
              <a:t>about</a:t>
            </a:r>
            <a:endParaRPr lang="en-US" b="1" dirty="0">
              <a:solidFill>
                <a:schemeClr val="accent6"/>
              </a:solidFill>
              <a:latin typeface="Calibri" pitchFamily="34" charset="0"/>
            </a:endParaRPr>
          </a:p>
          <a:p>
            <a:pPr algn="ctr">
              <a:lnSpc>
                <a:spcPct val="80000"/>
              </a:lnSpc>
              <a:buNone/>
            </a:pPr>
            <a:r>
              <a:rPr lang="en-US" b="1" dirty="0" smtClean="0">
                <a:solidFill>
                  <a:schemeClr val="accent6"/>
                </a:solidFill>
                <a:latin typeface="Calibri" pitchFamily="34" charset="0"/>
              </a:rPr>
              <a:t>Healthy Kids Club </a:t>
            </a:r>
          </a:p>
          <a:p>
            <a:pPr algn="ctr">
              <a:lnSpc>
                <a:spcPct val="80000"/>
              </a:lnSpc>
              <a:buFontTx/>
              <a:buNone/>
            </a:pPr>
            <a:endParaRPr lang="en-US" sz="2400" dirty="0" smtClean="0">
              <a:latin typeface="Calibri" pitchFamily="34" charset="0"/>
            </a:endParaRPr>
          </a:p>
          <a:p>
            <a:pPr algn="ctr">
              <a:lnSpc>
                <a:spcPct val="80000"/>
              </a:lnSpc>
              <a:buFontTx/>
              <a:buNone/>
            </a:pPr>
            <a:endParaRPr lang="en-US" sz="2400" dirty="0">
              <a:latin typeface="Calibri" pitchFamily="34" charset="0"/>
            </a:endParaRPr>
          </a:p>
          <a:p>
            <a:pPr algn="ctr" eaLnBrk="0" hangingPunct="0">
              <a:lnSpc>
                <a:spcPct val="80000"/>
              </a:lnSpc>
              <a:spcBef>
                <a:spcPct val="0"/>
              </a:spcBef>
              <a:buFontTx/>
              <a:buNone/>
            </a:pPr>
            <a:r>
              <a:rPr lang="en-US" sz="2400" b="1" dirty="0" smtClean="0">
                <a:solidFill>
                  <a:schemeClr val="bg1"/>
                </a:solidFill>
                <a:hlinkClick r:id="rId3"/>
              </a:rPr>
              <a:t>http</a:t>
            </a:r>
            <a:r>
              <a:rPr lang="en-US" sz="2400" b="1" dirty="0">
                <a:solidFill>
                  <a:schemeClr val="bg1"/>
                </a:solidFill>
                <a:hlinkClick r:id="rId3"/>
              </a:rPr>
              <a:t>://pvhs.org/healthykidsclub</a:t>
            </a:r>
            <a:endParaRPr lang="en-US" sz="2400" b="1" dirty="0">
              <a:solidFill>
                <a:schemeClr val="bg1"/>
              </a:solidFill>
            </a:endParaRPr>
          </a:p>
          <a:p>
            <a:pPr algn="ctr" eaLnBrk="0" hangingPunct="0">
              <a:lnSpc>
                <a:spcPct val="80000"/>
              </a:lnSpc>
              <a:spcBef>
                <a:spcPct val="0"/>
              </a:spcBef>
              <a:buFontTx/>
              <a:buNone/>
            </a:pPr>
            <a:endParaRPr lang="en-US" sz="2400" b="1" dirty="0">
              <a:solidFill>
                <a:schemeClr val="bg1"/>
              </a:solidFill>
            </a:endParaRPr>
          </a:p>
          <a:p>
            <a:pPr algn="ctr" eaLnBrk="0" hangingPunct="0">
              <a:lnSpc>
                <a:spcPct val="80000"/>
              </a:lnSpc>
              <a:spcBef>
                <a:spcPct val="0"/>
              </a:spcBef>
              <a:buFontTx/>
              <a:buNone/>
            </a:pPr>
            <a:r>
              <a:rPr lang="en-US" sz="2400" b="1" dirty="0">
                <a:solidFill>
                  <a:schemeClr val="folHlink"/>
                </a:solidFill>
              </a:rPr>
              <a:t>Order Form for Materials:</a:t>
            </a:r>
          </a:p>
          <a:p>
            <a:pPr algn="ctr" eaLnBrk="0" hangingPunct="0">
              <a:lnSpc>
                <a:spcPct val="80000"/>
              </a:lnSpc>
              <a:spcBef>
                <a:spcPct val="0"/>
              </a:spcBef>
              <a:buFontTx/>
              <a:buNone/>
            </a:pPr>
            <a:endParaRPr lang="en-US" sz="2400" b="1" dirty="0">
              <a:solidFill>
                <a:schemeClr val="folHlink"/>
              </a:solidFill>
            </a:endParaRPr>
          </a:p>
          <a:p>
            <a:pPr algn="ctr" eaLnBrk="0" hangingPunct="0">
              <a:lnSpc>
                <a:spcPct val="80000"/>
              </a:lnSpc>
              <a:spcBef>
                <a:spcPct val="0"/>
              </a:spcBef>
              <a:buFontTx/>
              <a:buNone/>
            </a:pPr>
            <a:r>
              <a:rPr lang="en-US" sz="2400" b="1" u="sng" dirty="0"/>
              <a:t>http://pvhs.org/classroom-resources</a:t>
            </a:r>
          </a:p>
        </p:txBody>
      </p:sp>
      <p:pic>
        <p:nvPicPr>
          <p:cNvPr id="11267" name="Picture 3" descr="Picture1"/>
          <p:cNvPicPr>
            <a:picLocks noChangeAspect="1" noChangeArrowheads="1"/>
          </p:cNvPicPr>
          <p:nvPr/>
        </p:nvPicPr>
        <p:blipFill>
          <a:blip r:embed="rId4" cstate="print">
            <a:clrChange>
              <a:clrFrom>
                <a:srgbClr val="FFFFFF"/>
              </a:clrFrom>
              <a:clrTo>
                <a:srgbClr val="FFFFFF">
                  <a:alpha val="0"/>
                </a:srgbClr>
              </a:clrTo>
            </a:clrChange>
            <a:duotone>
              <a:prstClr val="black"/>
              <a:schemeClr val="accent1">
                <a:tint val="45000"/>
                <a:satMod val="400000"/>
              </a:schemeClr>
            </a:duotone>
          </a:blip>
          <a:srcRect/>
          <a:stretch>
            <a:fillRect/>
          </a:stretch>
        </p:blipFill>
        <p:spPr bwMode="auto">
          <a:xfrm>
            <a:off x="5212073" y="646758"/>
            <a:ext cx="3333750" cy="1776413"/>
          </a:xfrm>
          <a:prstGeom prst="rect">
            <a:avLst/>
          </a:prstGeom>
          <a:noFill/>
        </p:spPr>
      </p:pic>
      <p:pic>
        <p:nvPicPr>
          <p:cNvPr id="11268" name="Picture 4" descr="kids-holding-hands"/>
          <p:cNvPicPr>
            <a:picLocks noChangeAspect="1" noChangeArrowheads="1"/>
          </p:cNvPicPr>
          <p:nvPr/>
        </p:nvPicPr>
        <p:blipFill>
          <a:blip r:embed="rId5" cstate="print">
            <a:extLst>
              <a:ext uri="{BEBA8EAE-BF5A-486C-A8C5-ECC9F3942E4B}">
                <a14:imgProps xmlns="" xmlns:a14="http://schemas.microsoft.com/office/drawing/2010/main">
                  <a14:imgLayer r:embed="rId6">
                    <a14:imgEffect>
                      <a14:backgroundRemoval t="9910" b="89790" l="5350" r="94239">
                        <a14:foregroundMark x1="5350" y1="57958" x2="5350" y2="57958"/>
                        <a14:foregroundMark x1="94239" y1="55255" x2="94239" y2="55255"/>
                        <a14:foregroundMark x1="69136" y1="87988" x2="69136" y2="87988"/>
                      </a14:backgroundRemoval>
                    </a14:imgEffect>
                  </a14:imgLayer>
                </a14:imgProps>
              </a:ext>
            </a:extLst>
          </a:blip>
          <a:srcRect/>
          <a:stretch>
            <a:fillRect/>
          </a:stretch>
        </p:blipFill>
        <p:spPr bwMode="auto">
          <a:xfrm>
            <a:off x="5760707" y="2148854"/>
            <a:ext cx="2314575" cy="3171825"/>
          </a:xfrm>
          <a:prstGeom prst="rect">
            <a:avLst/>
          </a:prstGeom>
          <a:noFill/>
        </p:spPr>
      </p:pic>
      <p:pic>
        <p:nvPicPr>
          <p:cNvPr id="5" name="Picture 2"/>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182928" y="5897853"/>
            <a:ext cx="1646237" cy="8715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Autofit/>
          </a:bodyPr>
          <a:lstStyle/>
          <a:p>
            <a:pPr algn="l"/>
            <a:r>
              <a:rPr lang="en-US" sz="4000" dirty="0" err="1"/>
              <a:t>CanDo</a:t>
            </a:r>
            <a:r>
              <a:rPr lang="en-US" sz="4000" dirty="0"/>
              <a:t>-Coalition for Activity and Nutrition to Defeat Obesity </a:t>
            </a:r>
          </a:p>
        </p:txBody>
      </p:sp>
      <p:sp>
        <p:nvSpPr>
          <p:cNvPr id="13316" name="Line 4"/>
          <p:cNvSpPr>
            <a:spLocks noChangeShapeType="1"/>
          </p:cNvSpPr>
          <p:nvPr/>
        </p:nvSpPr>
        <p:spPr bwMode="auto">
          <a:xfrm>
            <a:off x="761955" y="1707844"/>
            <a:ext cx="7924800" cy="0"/>
          </a:xfrm>
          <a:prstGeom prst="line">
            <a:avLst/>
          </a:prstGeom>
          <a:noFill/>
          <a:ln w="76200" cap="rnd">
            <a:solidFill>
              <a:srgbClr val="69BE28"/>
            </a:solidFill>
            <a:prstDash val="sysDot"/>
            <a:round/>
            <a:headEnd/>
            <a:tailEnd/>
          </a:ln>
          <a:effectLst/>
        </p:spPr>
        <p:txBody>
          <a:bodyPr/>
          <a:lstStyle/>
          <a:p>
            <a:endParaRPr lang="en-US"/>
          </a:p>
        </p:txBody>
      </p:sp>
      <p:pic>
        <p:nvPicPr>
          <p:cNvPr id="13319" name="Picture 7"/>
          <p:cNvPicPr>
            <a:picLocks noGrp="1" noChangeAspect="1" noChangeArrowheads="1"/>
          </p:cNvPicPr>
          <p:nvPr>
            <p:ph type="body" idx="1"/>
          </p:nvPr>
        </p:nvPicPr>
        <p:blipFill>
          <a:blip r:embed="rId3" cstate="print"/>
          <a:srcRect/>
          <a:stretch>
            <a:fillRect/>
          </a:stretch>
        </p:blipFill>
        <p:spPr>
          <a:xfrm rot="20487210">
            <a:off x="814299" y="2307476"/>
            <a:ext cx="2304192" cy="3196270"/>
          </a:xfrm>
          <a:noFill/>
          <a:ln w="28575">
            <a:solidFill>
              <a:schemeClr val="bg1"/>
            </a:solidFill>
          </a:ln>
        </p:spPr>
      </p:pic>
      <p:sp>
        <p:nvSpPr>
          <p:cNvPr id="13320" name="Rectangle 8"/>
          <p:cNvSpPr>
            <a:spLocks noChangeArrowheads="1"/>
          </p:cNvSpPr>
          <p:nvPr/>
        </p:nvSpPr>
        <p:spPr bwMode="auto">
          <a:xfrm>
            <a:off x="3931927" y="2880366"/>
            <a:ext cx="5379677" cy="2800767"/>
          </a:xfrm>
          <a:prstGeom prst="rect">
            <a:avLst/>
          </a:prstGeom>
          <a:noFill/>
          <a:ln w="9525">
            <a:noFill/>
            <a:miter lim="800000"/>
            <a:headEnd/>
            <a:tailEnd/>
          </a:ln>
          <a:effectLst/>
        </p:spPr>
        <p:txBody>
          <a:bodyPr wrap="square">
            <a:spAutoFit/>
          </a:bodyPr>
          <a:lstStyle/>
          <a:p>
            <a:r>
              <a:rPr lang="en-US" sz="2800" b="1" dirty="0">
                <a:solidFill>
                  <a:schemeClr val="accent3"/>
                </a:solidFill>
              </a:rPr>
              <a:t>School Wellness Resource Kit</a:t>
            </a:r>
          </a:p>
          <a:p>
            <a:r>
              <a:rPr lang="en-US" sz="2800" b="1" dirty="0">
                <a:solidFill>
                  <a:schemeClr val="accent3"/>
                </a:solidFill>
              </a:rPr>
              <a:t>Available Online!</a:t>
            </a:r>
          </a:p>
          <a:p>
            <a:r>
              <a:rPr lang="en-US" sz="2400" b="1" dirty="0">
                <a:solidFill>
                  <a:schemeClr val="tx1">
                    <a:lumMod val="50000"/>
                    <a:lumOff val="50000"/>
                  </a:schemeClr>
                </a:solidFill>
              </a:rPr>
              <a:t>-offers section on classroom resources including a handout on Active Classrooms</a:t>
            </a:r>
            <a:r>
              <a:rPr lang="en-US" sz="2400" b="1" dirty="0" smtClean="0">
                <a:solidFill>
                  <a:schemeClr val="tx1">
                    <a:lumMod val="50000"/>
                    <a:lumOff val="50000"/>
                  </a:schemeClr>
                </a:solidFill>
              </a:rPr>
              <a:t>!</a:t>
            </a:r>
          </a:p>
          <a:p>
            <a:endParaRPr lang="en-US" sz="2400" b="1" dirty="0">
              <a:solidFill>
                <a:schemeClr val="bg1"/>
              </a:solidFill>
            </a:endParaRPr>
          </a:p>
          <a:p>
            <a:r>
              <a:rPr lang="en-US" sz="2400" dirty="0">
                <a:solidFill>
                  <a:schemeClr val="folHlink"/>
                </a:solidFill>
              </a:rPr>
              <a:t>www.CanDoOnline.org</a:t>
            </a:r>
          </a:p>
        </p:txBody>
      </p:sp>
      <p:pic>
        <p:nvPicPr>
          <p:cNvPr id="13321" name="Picture 9" descr="CanDo black"/>
          <p:cNvPicPr>
            <a:picLocks noChangeAspect="1" noChangeArrowheads="1"/>
          </p:cNvPicPr>
          <p:nvPr/>
        </p:nvPicPr>
        <p:blipFill>
          <a:blip r:embed="rId4" cstate="print"/>
          <a:srcRect/>
          <a:stretch>
            <a:fillRect/>
          </a:stretch>
        </p:blipFill>
        <p:spPr bwMode="auto">
          <a:xfrm>
            <a:off x="6217902" y="960147"/>
            <a:ext cx="2804497" cy="1533494"/>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r>
              <a:rPr lang="en-US" sz="4000" dirty="0"/>
              <a:t>Working with Schools to Integrate Physical Activity</a:t>
            </a:r>
          </a:p>
        </p:txBody>
      </p:sp>
      <p:sp>
        <p:nvSpPr>
          <p:cNvPr id="14339" name="Rectangle 3"/>
          <p:cNvSpPr>
            <a:spLocks noGrp="1" noChangeArrowheads="1"/>
          </p:cNvSpPr>
          <p:nvPr>
            <p:ph type="body" idx="1"/>
          </p:nvPr>
        </p:nvSpPr>
        <p:spPr>
          <a:xfrm>
            <a:off x="457200" y="1691639"/>
            <a:ext cx="8595311" cy="5029165"/>
          </a:xfrm>
        </p:spPr>
        <p:txBody>
          <a:bodyPr>
            <a:normAutofit/>
          </a:bodyPr>
          <a:lstStyle/>
          <a:p>
            <a:pPr>
              <a:lnSpc>
                <a:spcPct val="90000"/>
              </a:lnSpc>
              <a:tabLst>
                <a:tab pos="465138" algn="l"/>
              </a:tabLst>
            </a:pPr>
            <a:r>
              <a:rPr lang="en-US" dirty="0"/>
              <a:t>Gain buy in from </a:t>
            </a:r>
            <a:r>
              <a:rPr lang="en-US" dirty="0" smtClean="0"/>
              <a:t>administrators</a:t>
            </a:r>
          </a:p>
          <a:p>
            <a:pPr>
              <a:lnSpc>
                <a:spcPct val="90000"/>
              </a:lnSpc>
              <a:tabLst>
                <a:tab pos="465138" algn="l"/>
              </a:tabLst>
            </a:pPr>
            <a:r>
              <a:rPr lang="en-US" dirty="0" smtClean="0"/>
              <a:t>Present </a:t>
            </a:r>
            <a:r>
              <a:rPr lang="en-US" dirty="0"/>
              <a:t>at principals’ meetings</a:t>
            </a:r>
          </a:p>
          <a:p>
            <a:pPr lvl="1">
              <a:lnSpc>
                <a:spcPct val="90000"/>
              </a:lnSpc>
              <a:tabLst>
                <a:tab pos="465138" algn="l"/>
              </a:tabLst>
            </a:pPr>
            <a:r>
              <a:rPr lang="en-US" dirty="0"/>
              <a:t>Model PA breaks and show how resources can be </a:t>
            </a:r>
            <a:r>
              <a:rPr lang="en-US" dirty="0" smtClean="0"/>
              <a:t>used</a:t>
            </a:r>
          </a:p>
          <a:p>
            <a:pPr>
              <a:lnSpc>
                <a:spcPct val="90000"/>
              </a:lnSpc>
              <a:tabLst>
                <a:tab pos="465138" algn="l"/>
              </a:tabLst>
            </a:pPr>
            <a:r>
              <a:rPr lang="en-US" dirty="0" smtClean="0"/>
              <a:t> </a:t>
            </a:r>
            <a:r>
              <a:rPr lang="en-US" dirty="0"/>
              <a:t>Attend staff meetings or staff development trainings</a:t>
            </a:r>
          </a:p>
          <a:p>
            <a:pPr lvl="1">
              <a:lnSpc>
                <a:spcPct val="90000"/>
              </a:lnSpc>
              <a:tabLst>
                <a:tab pos="465138" algn="l"/>
              </a:tabLst>
            </a:pPr>
            <a:r>
              <a:rPr lang="en-US" dirty="0"/>
              <a:t>There are opportunities to integrate PA everywhere!</a:t>
            </a:r>
          </a:p>
          <a:p>
            <a:pPr>
              <a:lnSpc>
                <a:spcPct val="90000"/>
              </a:lnSpc>
              <a:tabLst>
                <a:tab pos="465138" algn="l"/>
              </a:tabLst>
            </a:pPr>
            <a:r>
              <a:rPr lang="en-US" dirty="0"/>
              <a:t>Engage parent advocates</a:t>
            </a:r>
          </a:p>
          <a:p>
            <a:pPr lvl="2" indent="-285750">
              <a:lnSpc>
                <a:spcPct val="90000"/>
              </a:lnSpc>
              <a:buFontTx/>
              <a:buNone/>
              <a:tabLst>
                <a:tab pos="465138" algn="l"/>
              </a:tabLst>
            </a:pPr>
            <a:endParaRPr lang="en-US" dirty="0">
              <a:solidFill>
                <a:schemeClr val="bg1"/>
              </a:solidFill>
            </a:endParaRPr>
          </a:p>
          <a:p>
            <a:pPr lvl="2" indent="-285750">
              <a:lnSpc>
                <a:spcPct val="90000"/>
              </a:lnSpc>
              <a:tabLst>
                <a:tab pos="465138" algn="l"/>
              </a:tabLst>
            </a:pPr>
            <a:endParaRPr lang="en-US" dirty="0">
              <a:solidFill>
                <a:schemeClr val="bg1"/>
              </a:solidFill>
            </a:endParaRPr>
          </a:p>
        </p:txBody>
      </p:sp>
      <p:sp>
        <p:nvSpPr>
          <p:cNvPr id="14340" name="Line 4"/>
          <p:cNvSpPr>
            <a:spLocks noChangeShapeType="1"/>
          </p:cNvSpPr>
          <p:nvPr/>
        </p:nvSpPr>
        <p:spPr bwMode="auto">
          <a:xfrm>
            <a:off x="533400" y="1600200"/>
            <a:ext cx="7924800" cy="0"/>
          </a:xfrm>
          <a:prstGeom prst="line">
            <a:avLst/>
          </a:prstGeom>
          <a:noFill/>
          <a:ln w="76200" cap="rnd">
            <a:solidFill>
              <a:srgbClr val="69BE28"/>
            </a:solidFill>
            <a:prstDash val="sysDot"/>
            <a:round/>
            <a:headEnd/>
            <a:tailEnd/>
          </a:ln>
          <a:effectLst/>
        </p:spPr>
        <p:txBody>
          <a:bodyPr/>
          <a:lstStyle/>
          <a:p>
            <a:endParaRPr lang="en-US"/>
          </a:p>
        </p:txBody>
      </p:sp>
      <p:pic>
        <p:nvPicPr>
          <p:cNvPr id="7" name="Picture 9" descr="CanDo black"/>
          <p:cNvPicPr>
            <a:picLocks noChangeAspect="1" noChangeArrowheads="1"/>
          </p:cNvPicPr>
          <p:nvPr/>
        </p:nvPicPr>
        <p:blipFill>
          <a:blip r:embed="rId3" cstate="print"/>
          <a:srcRect/>
          <a:stretch>
            <a:fillRect/>
          </a:stretch>
        </p:blipFill>
        <p:spPr bwMode="auto">
          <a:xfrm>
            <a:off x="6492219" y="960147"/>
            <a:ext cx="2530180" cy="1383498"/>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Resources</a:t>
            </a:r>
            <a:endParaRPr lang="en-US" dirty="0"/>
          </a:p>
        </p:txBody>
      </p:sp>
      <p:sp>
        <p:nvSpPr>
          <p:cNvPr id="3" name="Content Placeholder 2"/>
          <p:cNvSpPr>
            <a:spLocks noGrp="1"/>
          </p:cNvSpPr>
          <p:nvPr>
            <p:ph idx="1"/>
          </p:nvPr>
        </p:nvSpPr>
        <p:spPr/>
        <p:txBody>
          <a:bodyPr>
            <a:normAutofit/>
          </a:bodyPr>
          <a:lstStyle/>
          <a:p>
            <a:r>
              <a:rPr lang="en-US" dirty="0" smtClean="0"/>
              <a:t>HB 11-1069 </a:t>
            </a:r>
            <a:r>
              <a:rPr lang="en-US" dirty="0" smtClean="0">
                <a:hlinkClick r:id="rId3"/>
              </a:rPr>
              <a:t>FAQ sheet</a:t>
            </a:r>
            <a:endParaRPr lang="en-US" dirty="0" smtClean="0"/>
          </a:p>
          <a:p>
            <a:r>
              <a:rPr lang="en-US" dirty="0" smtClean="0"/>
              <a:t>Implementing Colorado HB11-1069 </a:t>
            </a:r>
            <a:r>
              <a:rPr lang="en-US" dirty="0" smtClean="0">
                <a:hlinkClick r:id="rId4"/>
              </a:rPr>
              <a:t>Webinar</a:t>
            </a:r>
            <a:endParaRPr lang="en-US" dirty="0" smtClean="0"/>
          </a:p>
          <a:p>
            <a:r>
              <a:rPr lang="en-US" dirty="0" smtClean="0">
                <a:hlinkClick r:id="rId5"/>
              </a:rPr>
              <a:t>National Association of Sport and Physical Education</a:t>
            </a:r>
            <a:endParaRPr lang="en-US" dirty="0" smtClean="0"/>
          </a:p>
          <a:p>
            <a:r>
              <a:rPr lang="en-US" dirty="0" err="1" smtClean="0">
                <a:hlinkClick r:id="rId6"/>
              </a:rPr>
              <a:t>LiveWell</a:t>
            </a:r>
            <a:r>
              <a:rPr lang="en-US" dirty="0" smtClean="0">
                <a:hlinkClick r:id="rId6"/>
              </a:rPr>
              <a:t> Toolbox</a:t>
            </a:r>
            <a:endParaRPr lang="en-US" dirty="0" smtClean="0"/>
          </a:p>
          <a:p>
            <a:r>
              <a:rPr lang="en-US" dirty="0" smtClean="0">
                <a:hlinkClick r:id="rId7"/>
              </a:rPr>
              <a:t>Healthy Schools Champion Scorecard </a:t>
            </a:r>
            <a:endParaRPr lang="en-US" dirty="0" smtClean="0"/>
          </a:p>
          <a:p>
            <a:r>
              <a:rPr lang="en-US" dirty="0" smtClean="0">
                <a:hlinkClick r:id="rId8"/>
              </a:rPr>
              <a:t>We Can!</a:t>
            </a:r>
            <a:r>
              <a:rPr lang="en-US" dirty="0" smtClean="0"/>
              <a:t> National Institutes of Health</a:t>
            </a:r>
          </a:p>
          <a:p>
            <a:endParaRPr lang="en-US" dirty="0" smtClean="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Physical Activity</a:t>
            </a:r>
            <a:endParaRPr lang="en-US" dirty="0"/>
          </a:p>
        </p:txBody>
      </p:sp>
      <p:sp>
        <p:nvSpPr>
          <p:cNvPr id="3" name="Content Placeholder 2"/>
          <p:cNvSpPr>
            <a:spLocks noGrp="1"/>
          </p:cNvSpPr>
          <p:nvPr>
            <p:ph idx="1"/>
          </p:nvPr>
        </p:nvSpPr>
        <p:spPr/>
        <p:txBody>
          <a:bodyPr>
            <a:normAutofit/>
          </a:bodyPr>
          <a:lstStyle/>
          <a:p>
            <a:r>
              <a:rPr lang="en-US" dirty="0" smtClean="0"/>
              <a:t>Recess</a:t>
            </a:r>
          </a:p>
          <a:p>
            <a:r>
              <a:rPr lang="en-US" dirty="0" smtClean="0"/>
              <a:t>Physical education classes</a:t>
            </a:r>
          </a:p>
          <a:p>
            <a:r>
              <a:rPr lang="en-US" dirty="0" smtClean="0"/>
              <a:t>Fitness breaks</a:t>
            </a:r>
          </a:p>
          <a:p>
            <a:r>
              <a:rPr lang="en-US" dirty="0" smtClean="0"/>
              <a:t>Classroom activities that include physical activity</a:t>
            </a:r>
          </a:p>
          <a:p>
            <a:r>
              <a:rPr lang="en-US" dirty="0" smtClean="0"/>
              <a:t>Exercise programs</a:t>
            </a:r>
          </a:p>
          <a:p>
            <a:r>
              <a:rPr lang="en-US" dirty="0" smtClean="0"/>
              <a:t>Field trips that include physical activity</a:t>
            </a:r>
            <a:endParaRPr lang="en-US" dirty="0"/>
          </a:p>
        </p:txBody>
      </p:sp>
      <p:pic>
        <p:nvPicPr>
          <p:cNvPr id="26626" name="Picture 2" descr="http://www.ednewscolorado.org/wp-content/uploads/2010/12/Stockplaygroundhanginggirls2.jpg"/>
          <p:cNvPicPr>
            <a:picLocks noChangeAspect="1" noChangeArrowheads="1"/>
          </p:cNvPicPr>
          <p:nvPr/>
        </p:nvPicPr>
        <p:blipFill>
          <a:blip r:embed="rId3" cstate="print"/>
          <a:srcRect/>
          <a:stretch>
            <a:fillRect/>
          </a:stretch>
        </p:blipFill>
        <p:spPr bwMode="auto">
          <a:xfrm>
            <a:off x="5486400" y="1219200"/>
            <a:ext cx="3383280" cy="2265439"/>
          </a:xfrm>
          <a:prstGeom prst="rect">
            <a:avLst/>
          </a:prstGeom>
          <a:noFill/>
        </p:spPr>
      </p:pic>
      <p:sp>
        <p:nvSpPr>
          <p:cNvPr id="5" name="TextBox 4"/>
          <p:cNvSpPr txBox="1"/>
          <p:nvPr/>
        </p:nvSpPr>
        <p:spPr>
          <a:xfrm>
            <a:off x="7848600" y="3429000"/>
            <a:ext cx="1066800" cy="215444"/>
          </a:xfrm>
          <a:prstGeom prst="rect">
            <a:avLst/>
          </a:prstGeom>
          <a:noFill/>
        </p:spPr>
        <p:txBody>
          <a:bodyPr wrap="square" rtlCol="0">
            <a:spAutoFit/>
          </a:bodyPr>
          <a:lstStyle/>
          <a:p>
            <a:r>
              <a:rPr lang="en-US" sz="800" dirty="0" smtClean="0"/>
              <a:t>ednewscolorado.org</a:t>
            </a:r>
            <a:endParaRPr lang="en-US" sz="800" dirty="0"/>
          </a:p>
        </p:txBody>
      </p:sp>
      <p:pic>
        <p:nvPicPr>
          <p:cNvPr id="26627" name="Picture 3" descr="C:\Users\intern1\AppData\Local\Microsoft\Windows\Temporary Internet Files\Content.IE5\CCP1AKYM\MC900330073[1].wmf"/>
          <p:cNvPicPr>
            <a:picLocks noChangeAspect="1" noChangeArrowheads="1"/>
          </p:cNvPicPr>
          <p:nvPr/>
        </p:nvPicPr>
        <p:blipFill>
          <a:blip r:embed="rId4" cstate="print">
            <a:grayscl/>
          </a:blip>
          <a:srcRect/>
          <a:stretch>
            <a:fillRect/>
          </a:stretch>
        </p:blipFill>
        <p:spPr bwMode="auto">
          <a:xfrm>
            <a:off x="4038600" y="4191000"/>
            <a:ext cx="1194596" cy="728050"/>
          </a:xfrm>
          <a:prstGeom prst="rect">
            <a:avLst/>
          </a:prstGeom>
          <a:noFill/>
        </p:spPr>
      </p:pic>
    </p:spTree>
    <p:extLst>
      <p:ext uri="{BB962C8B-B14F-4D97-AF65-F5344CB8AC3E}">
        <p14:creationId xmlns="" xmlns:p14="http://schemas.microsoft.com/office/powerpoint/2010/main" val="210826778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 for Local Schools</a:t>
            </a:r>
            <a:endParaRPr lang="en-US" dirty="0"/>
          </a:p>
        </p:txBody>
      </p:sp>
      <p:sp>
        <p:nvSpPr>
          <p:cNvPr id="3" name="Content Placeholder 2"/>
          <p:cNvSpPr>
            <a:spLocks noGrp="1"/>
          </p:cNvSpPr>
          <p:nvPr>
            <p:ph idx="1"/>
          </p:nvPr>
        </p:nvSpPr>
        <p:spPr/>
        <p:txBody>
          <a:bodyPr>
            <a:normAutofit/>
          </a:bodyPr>
          <a:lstStyle/>
          <a:p>
            <a:r>
              <a:rPr lang="en-US" dirty="0" smtClean="0"/>
              <a:t>Align school practices with district policy for the 2011-2012 school year</a:t>
            </a:r>
          </a:p>
          <a:p>
            <a:r>
              <a:rPr lang="en-US" dirty="0" smtClean="0"/>
              <a:t>Assess the amount of time students have opportunities for PA in current school schedules</a:t>
            </a:r>
          </a:p>
          <a:p>
            <a:r>
              <a:rPr lang="en-US" dirty="0" smtClean="0"/>
              <a:t>Increase the amount of PA time if necessary</a:t>
            </a:r>
          </a:p>
          <a:p>
            <a:r>
              <a:rPr lang="en-US" dirty="0" smtClean="0"/>
              <a:t>Improve the quality of PA</a:t>
            </a:r>
          </a:p>
        </p:txBody>
      </p:sp>
      <p:pic>
        <p:nvPicPr>
          <p:cNvPr id="6" name="Picture 5" descr="http://aginginactionuws.org/_cache/Reviews/img/article_finder_Jump%20Rope%20Speed%207%20Vinyl_2_1.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303512" y="4800585"/>
            <a:ext cx="2093494" cy="1371600"/>
          </a:xfrm>
          <a:prstGeom prst="rect">
            <a:avLst/>
          </a:prstGeom>
          <a:noFill/>
        </p:spPr>
      </p:pic>
      <p:sp>
        <p:nvSpPr>
          <p:cNvPr id="4" name="TextBox 3"/>
          <p:cNvSpPr txBox="1"/>
          <p:nvPr/>
        </p:nvSpPr>
        <p:spPr>
          <a:xfrm>
            <a:off x="50" y="6046377"/>
            <a:ext cx="7589437" cy="400110"/>
          </a:xfrm>
          <a:prstGeom prst="rect">
            <a:avLst/>
          </a:prstGeom>
          <a:noFill/>
        </p:spPr>
        <p:txBody>
          <a:bodyPr wrap="square" rtlCol="0">
            <a:spAutoFit/>
          </a:bodyPr>
          <a:lstStyle/>
          <a:p>
            <a:r>
              <a:rPr lang="en-US" dirty="0" smtClean="0">
                <a:solidFill>
                  <a:schemeClr val="accent1"/>
                </a:solidFill>
              </a:rPr>
              <a:t>*</a:t>
            </a:r>
            <a:r>
              <a:rPr lang="en-US" sz="2000" dirty="0" smtClean="0">
                <a:solidFill>
                  <a:schemeClr val="accent1"/>
                </a:solidFill>
              </a:rPr>
              <a:t>See our first webinar, </a:t>
            </a:r>
            <a:r>
              <a:rPr lang="en-US" sz="2000" dirty="0" smtClean="0">
                <a:solidFill>
                  <a:schemeClr val="accent1"/>
                </a:solidFill>
                <a:hlinkClick r:id="rId4"/>
              </a:rPr>
              <a:t>Implementing HB11-1069</a:t>
            </a:r>
            <a:r>
              <a:rPr lang="en-US" sz="2000" dirty="0" smtClean="0">
                <a:solidFill>
                  <a:schemeClr val="accent1"/>
                </a:solidFill>
              </a:rPr>
              <a:t>, for more information </a:t>
            </a:r>
            <a:endParaRPr lang="en-US" sz="2000" dirty="0">
              <a:solidFill>
                <a:schemeClr val="accent1"/>
              </a:solidFill>
            </a:endParaRPr>
          </a:p>
        </p:txBody>
      </p:sp>
    </p:spTree>
    <p:extLst>
      <p:ext uri="{BB962C8B-B14F-4D97-AF65-F5344CB8AC3E}">
        <p14:creationId xmlns="" xmlns:p14="http://schemas.microsoft.com/office/powerpoint/2010/main" val="325885259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524000"/>
            <a:ext cx="7772400" cy="1470025"/>
          </a:xfrm>
        </p:spPr>
        <p:txBody>
          <a:bodyPr>
            <a:normAutofit/>
          </a:bodyPr>
          <a:lstStyle/>
          <a:p>
            <a:r>
              <a:rPr lang="en-US" sz="6000" dirty="0" smtClean="0"/>
              <a:t>Case Studies</a:t>
            </a:r>
            <a:endParaRPr lang="en-US" sz="6000" dirty="0"/>
          </a:p>
        </p:txBody>
      </p:sp>
      <p:sp>
        <p:nvSpPr>
          <p:cNvPr id="5" name="Subtitle 4"/>
          <p:cNvSpPr>
            <a:spLocks noGrp="1"/>
          </p:cNvSpPr>
          <p:nvPr>
            <p:ph type="subTitle" idx="1"/>
          </p:nvPr>
        </p:nvSpPr>
        <p:spPr>
          <a:xfrm>
            <a:off x="1371600" y="3048000"/>
            <a:ext cx="6400800" cy="1752600"/>
          </a:xfrm>
        </p:spPr>
        <p:txBody>
          <a:bodyPr/>
          <a:lstStyle/>
          <a:p>
            <a:r>
              <a:rPr lang="en-US" dirty="0" smtClean="0"/>
              <a:t>Denver Public Schools, Aurora Public Schools, and East Grand School District</a:t>
            </a:r>
            <a:endParaRPr lang="en-US" dirty="0"/>
          </a:p>
        </p:txBody>
      </p:sp>
      <p:pic>
        <p:nvPicPr>
          <p:cNvPr id="27652" name="Picture 4" descr="http://edcatiitd.files.wordpress.com/2011/02/hotel-seo-case-studies-600-300.jpg"/>
          <p:cNvPicPr>
            <a:picLocks noChangeAspect="1" noChangeArrowheads="1"/>
          </p:cNvPicPr>
          <p:nvPr/>
        </p:nvPicPr>
        <p:blipFill>
          <a:blip r:embed="rId3" cstate="print">
            <a:clrChange>
              <a:clrFrom>
                <a:srgbClr val="FFFFFF"/>
              </a:clrFrom>
              <a:clrTo>
                <a:srgbClr val="FFFFFF">
                  <a:alpha val="0"/>
                </a:srgbClr>
              </a:clrTo>
            </a:clrChange>
          </a:blip>
          <a:srcRect l="8000" r="6667"/>
          <a:stretch>
            <a:fillRect/>
          </a:stretch>
        </p:blipFill>
        <p:spPr bwMode="auto">
          <a:xfrm>
            <a:off x="0" y="4393405"/>
            <a:ext cx="4206244" cy="2464596"/>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SPARK</a:t>
            </a:r>
            <a:r>
              <a:rPr lang="en-US" dirty="0" smtClean="0"/>
              <a:t> </a:t>
            </a:r>
            <a:br>
              <a:rPr lang="en-US" dirty="0" smtClean="0"/>
            </a:br>
            <a:r>
              <a:rPr lang="en-US" sz="4000" dirty="0" smtClean="0">
                <a:solidFill>
                  <a:schemeClr val="accent6">
                    <a:lumMod val="60000"/>
                    <a:lumOff val="40000"/>
                  </a:schemeClr>
                </a:solidFill>
              </a:rPr>
              <a:t>Denver Public Schools</a:t>
            </a:r>
            <a:endParaRPr lang="en-US" sz="4000" dirty="0">
              <a:solidFill>
                <a:schemeClr val="accent6">
                  <a:lumMod val="60000"/>
                  <a:lumOff val="40000"/>
                </a:schemeClr>
              </a:solidFill>
            </a:endParaRPr>
          </a:p>
        </p:txBody>
      </p:sp>
      <p:sp>
        <p:nvSpPr>
          <p:cNvPr id="3" name="Content Placeholder 2"/>
          <p:cNvSpPr>
            <a:spLocks noGrp="1"/>
          </p:cNvSpPr>
          <p:nvPr>
            <p:ph idx="1"/>
          </p:nvPr>
        </p:nvSpPr>
        <p:spPr/>
        <p:txBody>
          <a:bodyPr/>
          <a:lstStyle/>
          <a:p>
            <a:r>
              <a:rPr lang="en-US" dirty="0" smtClean="0"/>
              <a:t>Awarded a $1.5 million PEP grant in 2009 for the elementary school physical education program</a:t>
            </a:r>
          </a:p>
          <a:p>
            <a:pPr lvl="1"/>
            <a:r>
              <a:rPr lang="en-US" dirty="0" smtClean="0"/>
              <a:t>Equipment</a:t>
            </a:r>
          </a:p>
          <a:p>
            <a:pPr lvl="1"/>
            <a:r>
              <a:rPr lang="en-US" dirty="0" smtClean="0"/>
              <a:t>Professional Development</a:t>
            </a:r>
          </a:p>
          <a:p>
            <a:pPr lvl="1"/>
            <a:r>
              <a:rPr lang="en-US" dirty="0" smtClean="0"/>
              <a:t>SPARK curriculum</a:t>
            </a:r>
          </a:p>
          <a:p>
            <a:pPr lvl="1"/>
            <a:endParaRPr lang="en-US" dirty="0"/>
          </a:p>
        </p:txBody>
      </p:sp>
      <p:pic>
        <p:nvPicPr>
          <p:cNvPr id="49154" name="Picture 2" descr="http://farm3.static.flickr.com/2570/3928996661_6415d7c212_o.gif"/>
          <p:cNvPicPr>
            <a:picLocks noChangeAspect="1" noChangeArrowheads="1"/>
          </p:cNvPicPr>
          <p:nvPr/>
        </p:nvPicPr>
        <p:blipFill>
          <a:blip r:embed="rId3" cstate="print"/>
          <a:srcRect/>
          <a:stretch>
            <a:fillRect/>
          </a:stretch>
        </p:blipFill>
        <p:spPr bwMode="auto">
          <a:xfrm>
            <a:off x="1428750" y="4876800"/>
            <a:ext cx="4210050" cy="1285876"/>
          </a:xfrm>
          <a:prstGeom prst="rect">
            <a:avLst/>
          </a:prstGeom>
          <a:noFill/>
        </p:spPr>
      </p:pic>
      <p:pic>
        <p:nvPicPr>
          <p:cNvPr id="49158" name="Picture 6" descr="http://www.prattvillechristianacademy.com/site/images/stories/spark.jpg"/>
          <p:cNvPicPr>
            <a:picLocks noChangeAspect="1" noChangeArrowheads="1"/>
          </p:cNvPicPr>
          <p:nvPr/>
        </p:nvPicPr>
        <p:blipFill>
          <a:blip r:embed="rId4" cstate="print"/>
          <a:srcRect/>
          <a:stretch>
            <a:fillRect/>
          </a:stretch>
        </p:blipFill>
        <p:spPr bwMode="auto">
          <a:xfrm>
            <a:off x="5257800" y="2895600"/>
            <a:ext cx="3161825" cy="1905000"/>
          </a:xfrm>
          <a:prstGeom prst="rect">
            <a:avLst/>
          </a:prstGeom>
          <a:noFill/>
        </p:spPr>
      </p:pic>
      <p:pic>
        <p:nvPicPr>
          <p:cNvPr id="49160" name="Picture 8" descr="http://upload.wikimedia.org/wikipedia/en/3/36/DenverPublicSchoolsLogo.png"/>
          <p:cNvPicPr>
            <a:picLocks noChangeAspect="1" noChangeArrowheads="1"/>
          </p:cNvPicPr>
          <p:nvPr/>
        </p:nvPicPr>
        <p:blipFill>
          <a:blip r:embed="rId5" cstate="print"/>
          <a:srcRect/>
          <a:stretch>
            <a:fillRect/>
          </a:stretch>
        </p:blipFill>
        <p:spPr bwMode="auto">
          <a:xfrm>
            <a:off x="76200" y="5734049"/>
            <a:ext cx="1047750" cy="1047751"/>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6237"/>
            <a:ext cx="8229600" cy="4525963"/>
          </a:xfrm>
        </p:spPr>
        <p:txBody>
          <a:bodyPr/>
          <a:lstStyle/>
          <a:p>
            <a:pPr lvl="0"/>
            <a:r>
              <a:rPr lang="en-US" dirty="0" smtClean="0"/>
              <a:t>Maximizes moderate to vigorous physical activity time</a:t>
            </a:r>
          </a:p>
          <a:p>
            <a:pPr lvl="0"/>
            <a:r>
              <a:rPr lang="en-US" dirty="0" smtClean="0"/>
              <a:t>Emphasizes activities that allow students to actively engage in moving and learning sport, dance and fitness skills</a:t>
            </a:r>
          </a:p>
          <a:p>
            <a:pPr lvl="0"/>
            <a:r>
              <a:rPr lang="en-US" dirty="0" smtClean="0"/>
              <a:t>Programs are inclusive, fun, safe, and developmentally and culturally appropriate</a:t>
            </a:r>
          </a:p>
          <a:p>
            <a:endParaRPr lang="en-US" dirty="0"/>
          </a:p>
        </p:txBody>
      </p:sp>
      <p:pic>
        <p:nvPicPr>
          <p:cNvPr id="4" name="Picture 2" descr="http://www.oahperd.com/ejournal/winter_08/spark.gif"/>
          <p:cNvPicPr>
            <a:picLocks noChangeAspect="1" noChangeArrowheads="1"/>
          </p:cNvPicPr>
          <p:nvPr/>
        </p:nvPicPr>
        <p:blipFill>
          <a:blip r:embed="rId3" cstate="print"/>
          <a:srcRect/>
          <a:stretch>
            <a:fillRect/>
          </a:stretch>
        </p:blipFill>
        <p:spPr bwMode="auto">
          <a:xfrm>
            <a:off x="2209800" y="76200"/>
            <a:ext cx="4657371" cy="1562101"/>
          </a:xfrm>
          <a:prstGeom prst="rect">
            <a:avLst/>
          </a:prstGeom>
          <a:noFill/>
        </p:spPr>
      </p:pic>
      <p:pic>
        <p:nvPicPr>
          <p:cNvPr id="5" name="Picture 8" descr="http://upload.wikimedia.org/wikipedia/en/3/36/DenverPublicSchoolsLogo.png"/>
          <p:cNvPicPr>
            <a:picLocks noChangeAspect="1" noChangeArrowheads="1"/>
          </p:cNvPicPr>
          <p:nvPr/>
        </p:nvPicPr>
        <p:blipFill>
          <a:blip r:embed="rId4" cstate="print"/>
          <a:srcRect/>
          <a:stretch>
            <a:fillRect/>
          </a:stretch>
        </p:blipFill>
        <p:spPr bwMode="auto">
          <a:xfrm>
            <a:off x="76200" y="5734049"/>
            <a:ext cx="1047750" cy="1047751"/>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Moderate to Vigorous Physical Activity</a:t>
            </a:r>
            <a:endParaRPr lang="en-US" dirty="0"/>
          </a:p>
        </p:txBody>
      </p:sp>
      <p:sp>
        <p:nvSpPr>
          <p:cNvPr id="3" name="Content Placeholder 2"/>
          <p:cNvSpPr>
            <a:spLocks noGrp="1"/>
          </p:cNvSpPr>
          <p:nvPr>
            <p:ph idx="1"/>
          </p:nvPr>
        </p:nvSpPr>
        <p:spPr/>
        <p:txBody>
          <a:bodyPr/>
          <a:lstStyle/>
          <a:p>
            <a:r>
              <a:rPr lang="en-US" dirty="0" smtClean="0"/>
              <a:t>Nationally, </a:t>
            </a:r>
            <a:r>
              <a:rPr lang="en-US" u="sng" dirty="0" smtClean="0"/>
              <a:t>only 4 minutes </a:t>
            </a:r>
            <a:r>
              <a:rPr lang="en-US" dirty="0" smtClean="0"/>
              <a:t>of every half hour of PE are spent in vigorous physical activity</a:t>
            </a:r>
          </a:p>
          <a:p>
            <a:r>
              <a:rPr lang="en-US" i="1" dirty="0" smtClean="0"/>
              <a:t>Moderate physical activity=</a:t>
            </a:r>
            <a:r>
              <a:rPr lang="en-US" dirty="0" smtClean="0"/>
              <a:t> brisk walking or bicycling</a:t>
            </a:r>
          </a:p>
          <a:p>
            <a:r>
              <a:rPr lang="en-US" i="1" dirty="0" smtClean="0"/>
              <a:t>Vigorous physical activity=</a:t>
            </a:r>
            <a:r>
              <a:rPr lang="en-US" dirty="0" smtClean="0"/>
              <a:t> jogging, aerobic dance or bicycling uphill</a:t>
            </a:r>
          </a:p>
        </p:txBody>
      </p:sp>
      <p:pic>
        <p:nvPicPr>
          <p:cNvPr id="4" name="Picture 8" descr="http://upload.wikimedia.org/wikipedia/en/3/36/DenverPublicSchoolsLogo.png"/>
          <p:cNvPicPr>
            <a:picLocks noChangeAspect="1" noChangeArrowheads="1"/>
          </p:cNvPicPr>
          <p:nvPr/>
        </p:nvPicPr>
        <p:blipFill>
          <a:blip r:embed="rId3" cstate="print"/>
          <a:srcRect/>
          <a:stretch>
            <a:fillRect/>
          </a:stretch>
        </p:blipFill>
        <p:spPr bwMode="auto">
          <a:xfrm>
            <a:off x="76200" y="5734049"/>
            <a:ext cx="1047750" cy="1047751"/>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LWC NEW PPT Template 20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legac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1662</TotalTime>
  <Words>2695</Words>
  <Application>Microsoft Office PowerPoint</Application>
  <PresentationFormat>On-screen Show (4:3)</PresentationFormat>
  <Paragraphs>337</Paragraphs>
  <Slides>35</Slides>
  <Notes>35</Notes>
  <HiddenSlides>0</HiddenSlides>
  <MMClips>0</MMClip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LWC NEW PPT Template 2011</vt:lpstr>
      <vt:lpstr>colegacy</vt:lpstr>
      <vt:lpstr>Physical Activity in Schools Resources and Case Studies to Implement HB11-1069</vt:lpstr>
      <vt:lpstr>Objectives</vt:lpstr>
      <vt:lpstr>HB 11-1069: Physical Activity Expectation in Schools</vt:lpstr>
      <vt:lpstr>Definition of Physical Activity</vt:lpstr>
      <vt:lpstr>Next Steps for Local Schools</vt:lpstr>
      <vt:lpstr>Case Studies</vt:lpstr>
      <vt:lpstr>SPARK  Denver Public Schools</vt:lpstr>
      <vt:lpstr>Slide 8</vt:lpstr>
      <vt:lpstr>Moderate to Vigorous Physical Activity</vt:lpstr>
      <vt:lpstr>Positive Results= Active Students</vt:lpstr>
      <vt:lpstr>3-R Project Relevancy, Rigor, and Relationship of Physical Activity Aurora Public Schools</vt:lpstr>
      <vt:lpstr>Professional Development Process</vt:lpstr>
      <vt:lpstr>Incorporating Activity with Academics</vt:lpstr>
      <vt:lpstr>A Work in Progress</vt:lpstr>
      <vt:lpstr>“Amp It Up….Move It…..A Mile A Day” East Grand School District</vt:lpstr>
      <vt:lpstr>Move it at Recess</vt:lpstr>
      <vt:lpstr>Music is the Key</vt:lpstr>
      <vt:lpstr>Student and Staff Fitness Challenges</vt:lpstr>
      <vt:lpstr>Activity Break!</vt:lpstr>
      <vt:lpstr>Resources</vt:lpstr>
      <vt:lpstr>Colorado Legacy Foundation</vt:lpstr>
      <vt:lpstr>Best Practices Guide</vt:lpstr>
      <vt:lpstr>Comprehensive Health and PE Standards </vt:lpstr>
      <vt:lpstr>Healthy Schools Summit </vt:lpstr>
      <vt:lpstr>Potential Funding </vt:lpstr>
      <vt:lpstr>Healthy Kids Club  Classroom Resources</vt:lpstr>
      <vt:lpstr>Kids on the Move Activity Decks</vt:lpstr>
      <vt:lpstr>Minds in Motion Fit Sticks</vt:lpstr>
      <vt:lpstr>Monthly Health Breaks</vt:lpstr>
      <vt:lpstr>Integrating Health and Literacy AR Book Lists </vt:lpstr>
      <vt:lpstr>Minds in Motion  Math and Literacy Cards</vt:lpstr>
      <vt:lpstr>Slide 32</vt:lpstr>
      <vt:lpstr>CanDo-Coalition for Activity and Nutrition to Defeat Obesity </vt:lpstr>
      <vt:lpstr>Working with Schools to Integrate Physical Activity</vt:lpstr>
      <vt:lpstr>Other 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Intern1</dc:creator>
  <cp:lastModifiedBy>DPS</cp:lastModifiedBy>
  <cp:revision>171</cp:revision>
  <cp:lastPrinted>2011-08-12T19:27:47Z</cp:lastPrinted>
  <dcterms:created xsi:type="dcterms:W3CDTF">2011-06-20T16:47:43Z</dcterms:created>
  <dcterms:modified xsi:type="dcterms:W3CDTF">2012-04-01T00:58:54Z</dcterms:modified>
</cp:coreProperties>
</file>